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6"/>
  </p:notesMasterIdLst>
  <p:sldIdLst>
    <p:sldId id="859" r:id="rId2"/>
    <p:sldId id="1133" r:id="rId3"/>
    <p:sldId id="1136" r:id="rId4"/>
    <p:sldId id="1135" r:id="rId5"/>
    <p:sldId id="1166" r:id="rId6"/>
    <p:sldId id="1165" r:id="rId7"/>
    <p:sldId id="1167" r:id="rId8"/>
    <p:sldId id="1151" r:id="rId9"/>
    <p:sldId id="1168" r:id="rId10"/>
    <p:sldId id="1169" r:id="rId11"/>
    <p:sldId id="1152" r:id="rId12"/>
    <p:sldId id="1138" r:id="rId13"/>
    <p:sldId id="1153" r:id="rId14"/>
    <p:sldId id="1137" r:id="rId15"/>
    <p:sldId id="1170" r:id="rId16"/>
    <p:sldId id="1140" r:id="rId17"/>
    <p:sldId id="1141" r:id="rId18"/>
    <p:sldId id="1171" r:id="rId19"/>
    <p:sldId id="1172" r:id="rId20"/>
    <p:sldId id="1174" r:id="rId21"/>
    <p:sldId id="1173" r:id="rId22"/>
    <p:sldId id="1142" r:id="rId23"/>
    <p:sldId id="1175" r:id="rId24"/>
    <p:sldId id="1157" r:id="rId25"/>
    <p:sldId id="1143" r:id="rId26"/>
    <p:sldId id="1176" r:id="rId27"/>
    <p:sldId id="1177" r:id="rId28"/>
    <p:sldId id="1178" r:id="rId29"/>
    <p:sldId id="1179" r:id="rId30"/>
    <p:sldId id="1180" r:id="rId31"/>
    <p:sldId id="1144" r:id="rId32"/>
    <p:sldId id="1181" r:id="rId33"/>
    <p:sldId id="1158" r:id="rId34"/>
    <p:sldId id="1185" r:id="rId35"/>
    <p:sldId id="1183" r:id="rId36"/>
    <p:sldId id="1184" r:id="rId37"/>
    <p:sldId id="1145" r:id="rId38"/>
    <p:sldId id="1186" r:id="rId39"/>
    <p:sldId id="1187" r:id="rId40"/>
    <p:sldId id="1188" r:id="rId41"/>
    <p:sldId id="1193" r:id="rId42"/>
    <p:sldId id="1194" r:id="rId43"/>
    <p:sldId id="1159" r:id="rId44"/>
    <p:sldId id="1201" r:id="rId45"/>
    <p:sldId id="1195" r:id="rId46"/>
    <p:sldId id="1202" r:id="rId47"/>
    <p:sldId id="1196" r:id="rId48"/>
    <p:sldId id="1203" r:id="rId49"/>
    <p:sldId id="1197" r:id="rId50"/>
    <p:sldId id="1204" r:id="rId51"/>
    <p:sldId id="1205" r:id="rId52"/>
    <p:sldId id="1206" r:id="rId53"/>
    <p:sldId id="1207" r:id="rId54"/>
    <p:sldId id="1208" r:id="rId55"/>
    <p:sldId id="1198" r:id="rId56"/>
    <p:sldId id="1212" r:id="rId57"/>
    <p:sldId id="1209" r:id="rId58"/>
    <p:sldId id="1146" r:id="rId59"/>
    <p:sldId id="1218" r:id="rId60"/>
    <p:sldId id="1219" r:id="rId61"/>
    <p:sldId id="1220" r:id="rId62"/>
    <p:sldId id="1147" r:id="rId63"/>
    <p:sldId id="1148" r:id="rId64"/>
    <p:sldId id="1221" r:id="rId65"/>
    <p:sldId id="1222" r:id="rId66"/>
    <p:sldId id="1223" r:id="rId67"/>
    <p:sldId id="1224" r:id="rId68"/>
    <p:sldId id="1225" r:id="rId69"/>
    <p:sldId id="1226" r:id="rId70"/>
    <p:sldId id="1227" r:id="rId71"/>
    <p:sldId id="1228" r:id="rId72"/>
    <p:sldId id="1149" r:id="rId73"/>
    <p:sldId id="1163" r:id="rId74"/>
    <p:sldId id="1164" r:id="rId75"/>
    <p:sldId id="1150" r:id="rId76"/>
    <p:sldId id="1229" r:id="rId77"/>
    <p:sldId id="1231" r:id="rId78"/>
    <p:sldId id="1232" r:id="rId79"/>
    <p:sldId id="1233" r:id="rId80"/>
    <p:sldId id="1234" r:id="rId81"/>
    <p:sldId id="1235" r:id="rId82"/>
    <p:sldId id="1236" r:id="rId83"/>
    <p:sldId id="1230" r:id="rId84"/>
    <p:sldId id="1237" r:id="rId8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BD8A"/>
    <a:srgbClr val="6E8E80"/>
    <a:srgbClr val="223F99"/>
    <a:srgbClr val="86D331"/>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7" autoAdjust="0"/>
    <p:restoredTop sz="94606" autoAdjust="0"/>
  </p:normalViewPr>
  <p:slideViewPr>
    <p:cSldViewPr>
      <p:cViewPr varScale="1">
        <p:scale>
          <a:sx n="106" d="100"/>
          <a:sy n="106" d="100"/>
        </p:scale>
        <p:origin x="70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ableStyles" Target="tableStyle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高中英语 选择性必修 第三册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7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43848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1</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SCIENCE FICTION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declare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sb/sth to 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宣称某人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declare that...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声明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declare war on/upon/against...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declare against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声明反对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declare for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声明支持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feelings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他向她表明了自己的真实感受。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steal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他声明他再也不偷窃了。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peace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大多数人宣称拥护和平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反对</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170;FounderCES"/>
          <p:cNvPicPr/>
          <p:nvPr/>
        </p:nvPicPr>
        <p:blipFill>
          <a:blip r:embed="rId2"/>
          <a:stretch>
            <a:fillRect/>
          </a:stretch>
        </p:blipFill>
        <p:spPr>
          <a:xfrm>
            <a:off x="443070" y="926603"/>
            <a:ext cx="1008112" cy="342157"/>
          </a:xfrm>
          <a:prstGeom prst="rect">
            <a:avLst/>
          </a:prstGeom>
        </p:spPr>
      </p:pic>
    </p:spTree>
    <p:extLst>
      <p:ext uri="{BB962C8B-B14F-4D97-AF65-F5344CB8AC3E}">
        <p14:creationId xmlns:p14="http://schemas.microsoft.com/office/powerpoint/2010/main" val="84645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1196752"/>
            <a:ext cx="11521280" cy="1151766"/>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2"/>
          <a:stretch>
            <a:fillRect/>
          </a:stretch>
        </p:blipFill>
        <p:spPr>
          <a:xfrm>
            <a:off x="766615" y="1191832"/>
            <a:ext cx="2088232" cy="410579"/>
          </a:xfrm>
          <a:prstGeom prst="rect">
            <a:avLst/>
          </a:prstGeom>
        </p:spPr>
      </p:pic>
      <p:sp>
        <p:nvSpPr>
          <p:cNvPr id="2" name="内容占位符 1"/>
          <p:cNvSpPr>
            <a:spLocks noGrp="1"/>
          </p:cNvSpPr>
          <p:nvPr>
            <p:ph idx="1"/>
          </p:nvPr>
        </p:nvSpPr>
        <p:spPr>
          <a:xfrm>
            <a:off x="360854" y="162880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declaration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宣布；宣告；声明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2998693"/>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declare/announce/claim</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易混辨析.EPS" descr="id:2147487415;FounderCES"/>
          <p:cNvPicPr/>
          <p:nvPr/>
        </p:nvPicPr>
        <p:blipFill>
          <a:blip r:embed="rId3"/>
          <a:stretch>
            <a:fillRect/>
          </a:stretch>
        </p:blipFill>
        <p:spPr>
          <a:xfrm>
            <a:off x="371470" y="2474312"/>
            <a:ext cx="2159927" cy="503284"/>
          </a:xfrm>
          <a:prstGeom prst="rect">
            <a:avLst/>
          </a:prstGeom>
        </p:spPr>
      </p:pic>
      <p:graphicFrame>
        <p:nvGraphicFramePr>
          <p:cNvPr id="10" name="表格 9"/>
          <p:cNvGraphicFramePr>
            <a:graphicFrameLocks noGrp="1"/>
          </p:cNvGraphicFramePr>
          <p:nvPr>
            <p:extLst>
              <p:ext uri="{D42A27DB-BD31-4B8C-83A1-F6EECF244321}">
                <p14:modId xmlns:p14="http://schemas.microsoft.com/office/powerpoint/2010/main" val="384085759"/>
              </p:ext>
            </p:extLst>
          </p:nvPr>
        </p:nvGraphicFramePr>
        <p:xfrm>
          <a:off x="334567" y="3583280"/>
          <a:ext cx="11521280" cy="1645920"/>
        </p:xfrm>
        <a:graphic>
          <a:graphicData uri="http://schemas.openxmlformats.org/drawingml/2006/table">
            <a:tbl>
              <a:tblPr firstRow="1" firstCol="1" bandRow="1"/>
              <a:tblGrid>
                <a:gridCol w="1872207">
                  <a:extLst>
                    <a:ext uri="{9D8B030D-6E8A-4147-A177-3AD203B41FA5}">
                      <a16:colId xmlns:a16="http://schemas.microsoft.com/office/drawing/2014/main" val="457183715"/>
                    </a:ext>
                  </a:extLst>
                </a:gridCol>
                <a:gridCol w="9649073">
                  <a:extLst>
                    <a:ext uri="{9D8B030D-6E8A-4147-A177-3AD203B41FA5}">
                      <a16:colId xmlns:a16="http://schemas.microsoft.com/office/drawing/2014/main" val="229903392"/>
                    </a:ext>
                  </a:extLst>
                </a:gridCol>
              </a:tblGrid>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declare</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正式用法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用于比较严肃和重大的场合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941394192"/>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announce</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一般用法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生活中常见的通知、宣布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结果、决定等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496751884"/>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claim</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用于发表个人意见、索赔、认领等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392063591"/>
                  </a:ext>
                </a:extLst>
              </a:tr>
            </a:tbl>
          </a:graphicData>
        </a:graphic>
      </p:graphicFrame>
    </p:spTree>
    <p:extLst>
      <p:ext uri="{BB962C8B-B14F-4D97-AF65-F5344CB8AC3E}">
        <p14:creationId xmlns:p14="http://schemas.microsoft.com/office/powerpoint/2010/main" val="3921347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1322184"/>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whereas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conj</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然而</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但是</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尽管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圆角矩形 6"/>
          <p:cNvSpPr/>
          <p:nvPr/>
        </p:nvSpPr>
        <p:spPr bwMode="auto">
          <a:xfrm>
            <a:off x="387524" y="2204864"/>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8" name="组合 7"/>
          <p:cNvGrpSpPr/>
          <p:nvPr/>
        </p:nvGrpSpPr>
        <p:grpSpPr>
          <a:xfrm>
            <a:off x="555339" y="1975364"/>
            <a:ext cx="11151159" cy="598551"/>
            <a:chOff x="555339" y="1278285"/>
            <a:chExt cx="11151159" cy="598551"/>
          </a:xfrm>
        </p:grpSpPr>
        <p:pic>
          <p:nvPicPr>
            <p:cNvPr id="9"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0"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1"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2" name="内容占位符 1"/>
          <p:cNvSpPr txBox="1">
            <a:spLocks/>
          </p:cNvSpPr>
          <p:nvPr/>
        </p:nvSpPr>
        <p:spPr bwMode="auto">
          <a:xfrm>
            <a:off x="360854" y="221387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facial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Tony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人的面部表情经常变化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但是托尼的表情是不变的。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1"/>
          <p:cNvSpPr txBox="1">
            <a:spLocks/>
          </p:cNvSpPr>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well-bred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sister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naughty.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他的孩子们很有教养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但他姐姐的孩子们却很调皮。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70145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1124744"/>
            <a:ext cx="11521280" cy="3976207"/>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知识拓展小.EPS" descr="id:2147487177;FounderCES"/>
          <p:cNvPicPr/>
          <p:nvPr/>
        </p:nvPicPr>
        <p:blipFill>
          <a:blip r:embed="rId2"/>
          <a:stretch>
            <a:fillRect/>
          </a:stretch>
        </p:blipFill>
        <p:spPr>
          <a:xfrm>
            <a:off x="766615" y="1191832"/>
            <a:ext cx="2088232" cy="410579"/>
          </a:xfrm>
          <a:prstGeom prst="rect">
            <a:avLst/>
          </a:prstGeom>
        </p:spPr>
      </p:pic>
      <p:sp>
        <p:nvSpPr>
          <p:cNvPr id="6" name="内容占位符 1"/>
          <p:cNvSpPr txBox="1">
            <a:spLocks/>
          </p:cNvSpPr>
          <p:nvPr/>
        </p:nvSpPr>
        <p:spPr bwMode="auto">
          <a:xfrm>
            <a:off x="360854" y="1628800"/>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表示转折或对比常见单词有：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无论如何；不管怎样；然而；可是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对比两件事物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）而；虽然，尽管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ertheless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然而，不过；虽然如此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但是；而是；然而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但是；然而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336627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60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test</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检验</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测试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7275;FounderCES"/>
          <p:cNvPicPr/>
          <p:nvPr/>
        </p:nvPicPr>
        <p:blipFill>
          <a:blip r:embed="rId2"/>
          <a:stretch>
            <a:fillRect/>
          </a:stretch>
        </p:blipFill>
        <p:spPr>
          <a:xfrm>
            <a:off x="406574" y="982570"/>
            <a:ext cx="2082586" cy="401631"/>
          </a:xfrm>
          <a:prstGeom prst="rect">
            <a:avLst/>
          </a:prstGeom>
        </p:spPr>
      </p:pic>
      <p:sp>
        <p:nvSpPr>
          <p:cNvPr id="4" name="圆角矩形 3"/>
          <p:cNvSpPr/>
          <p:nvPr/>
        </p:nvSpPr>
        <p:spPr bwMode="auto">
          <a:xfrm>
            <a:off x="387524" y="2338171"/>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5" name="组合 4"/>
          <p:cNvGrpSpPr/>
          <p:nvPr/>
        </p:nvGrpSpPr>
        <p:grpSpPr>
          <a:xfrm>
            <a:off x="555339" y="2108671"/>
            <a:ext cx="11151159" cy="598551"/>
            <a:chOff x="555339" y="1278285"/>
            <a:chExt cx="11151159" cy="598551"/>
          </a:xfrm>
        </p:grpSpPr>
        <p:pic>
          <p:nvPicPr>
            <p:cNvPr id="6"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7"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8"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9" name="内容占位符 1"/>
          <p:cNvSpPr txBox="1">
            <a:spLocks/>
          </p:cNvSpPr>
          <p:nvPr/>
        </p:nvSpPr>
        <p:spPr bwMode="auto">
          <a:xfrm>
            <a:off x="360854" y="23471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tested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Larry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Claire.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它将由拉里的妻子克莱尔</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txBox="1">
            <a:spLocks/>
          </p:cNvSpPr>
          <p:nvPr/>
        </p:nvSpPr>
        <p:spPr bwMode="auto">
          <a:xfrm>
            <a:off x="360854" y="3573016"/>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theories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experiment.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科学家用实验来检验理论。</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institute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economics.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在这所研究所里工作使我有机会全面检验经济学方面的某些最新观点。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122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1196752"/>
            <a:ext cx="11521280" cy="4373828"/>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知识拓展小.EPS" descr="id:2147487177;FounderCES"/>
          <p:cNvPicPr/>
          <p:nvPr/>
        </p:nvPicPr>
        <p:blipFill>
          <a:blip r:embed="rId2"/>
          <a:stretch>
            <a:fillRect/>
          </a:stretch>
        </p:blipFill>
        <p:spPr>
          <a:xfrm>
            <a:off x="766615" y="1191832"/>
            <a:ext cx="2088232" cy="410579"/>
          </a:xfrm>
          <a:prstGeom prst="rect">
            <a:avLst/>
          </a:prstGeom>
        </p:spPr>
      </p:pic>
      <p:sp>
        <p:nvSpPr>
          <p:cNvPr id="6" name="内容占位符 1"/>
          <p:cNvSpPr txBox="1">
            <a:spLocks/>
          </p:cNvSpPr>
          <p:nvPr/>
        </p:nvSpPr>
        <p:spPr bwMode="auto">
          <a:xfrm>
            <a:off x="360854" y="1628800"/>
            <a:ext cx="11485848" cy="390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test sb/sth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检查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化验某人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test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test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测验；考查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take/do a test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参加测验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pass/fail a test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没有通过测验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 sb/sth to the test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受考验；使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受检验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 the test of time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经得起时间的考验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294381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2270879"/>
            <a:ext cx="11494992" cy="2048144"/>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XB4.EPS" descr="id:2147487296;FounderCES"/>
          <p:cNvPicPr/>
          <p:nvPr/>
        </p:nvPicPr>
        <p:blipFill>
          <a:blip r:embed="rId2"/>
          <a:stretch>
            <a:fillRect/>
          </a:stretch>
        </p:blipFill>
        <p:spPr>
          <a:xfrm>
            <a:off x="379904" y="1653224"/>
            <a:ext cx="2082586" cy="401631"/>
          </a:xfrm>
          <a:prstGeom prst="rect">
            <a:avLst/>
          </a:prstGeom>
        </p:spPr>
      </p:pic>
      <p:sp>
        <p:nvSpPr>
          <p:cNvPr id="2" name="内容占位符 1"/>
          <p:cNvSpPr>
            <a:spLocks noGrp="1"/>
          </p:cNvSpPr>
          <p:nvPr>
            <p:ph idx="1"/>
          </p:nvPr>
        </p:nvSpPr>
        <p:spPr>
          <a:xfrm>
            <a:off x="360854" y="2126863"/>
            <a:ext cx="11485848" cy="2238241"/>
          </a:xfrm>
        </p:spPr>
        <p:txBody>
          <a:bodyPr/>
          <a:lstStyle/>
          <a:p>
            <a:pPr hangingPunct="0">
              <a:spcAft>
                <a:spcPts val="0"/>
              </a:spcAft>
            </a:pPr>
            <a:r>
              <a:rPr lang="en-US" altLang="zh-CN" b="1">
                <a:solidFill>
                  <a:srgbClr val="F08100"/>
                </a:solidFill>
                <a:latin typeface="Cambria Math" panose="02040503050406030204" pitchFamily="18" charset="0"/>
                <a:ea typeface="MS Mincho"/>
                <a:cs typeface="Cambria Math" panose="02040503050406030204" pitchFamily="18" charset="0"/>
              </a:rPr>
              <a:t>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Claire thought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ridiculous that she was being offered sympathy by a robot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she gradually admired his wisdom and integrity and began to trust him.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克莱尔觉得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机器人向她表示同情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这有点荒唐可笑。但是她逐渐钦佩托尼的智慧和正直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并开始信任他了</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52568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为形式主语，真正的主语为后面的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英语中把主语从句后置，同时把形式主语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放在主语位置的常见句型有：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It is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reported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）＋主语从句（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该结构可与</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过去分词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结构相互转换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＋不及物动词（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It is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＋名词词组（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honour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It is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ious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likely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7303;FounderCES"/>
          <p:cNvPicPr/>
          <p:nvPr/>
        </p:nvPicPr>
        <p:blipFill>
          <a:blip r:embed="rId2"/>
          <a:stretch>
            <a:fillRect/>
          </a:stretch>
        </p:blipFill>
        <p:spPr>
          <a:xfrm>
            <a:off x="469057" y="1340768"/>
            <a:ext cx="1008112" cy="342158"/>
          </a:xfrm>
          <a:prstGeom prst="rect">
            <a:avLst/>
          </a:prstGeom>
        </p:spPr>
      </p:pic>
    </p:spTree>
    <p:extLst>
      <p:ext uri="{BB962C8B-B14F-4D97-AF65-F5344CB8AC3E}">
        <p14:creationId xmlns:p14="http://schemas.microsoft.com/office/powerpoint/2010/main" val="40745755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005363"/>
            <a:ext cx="11485848" cy="501592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reported that the film star will come to our city.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据报道那位电影明星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将来</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a pity that you can’t go with us to enjoy the concert.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你不能跟我们一起去欣赏音乐会真是可惜。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said that he studied abroad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we don’t know which country he studied 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said to 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studied abroad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we don’t know which country he studied in.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据说他在国外学习过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但是我们不知道他是在哪个国家学的。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important that you arri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on time.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你准时到达很重要。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214209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60854" y="1484784"/>
            <a:ext cx="11494992" cy="1217692"/>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F08100"/>
                </a:solidFill>
                <a:latin typeface="Cambria Math" panose="02040503050406030204" pitchFamily="18" charset="0"/>
                <a:ea typeface="MS Mincho"/>
                <a:cs typeface="Cambria Math" panose="02040503050406030204" pitchFamily="18" charset="0"/>
              </a:rPr>
              <a:t>❷</a:t>
            </a:r>
            <a:r>
              <a:rPr lang="en-US" altLang="zh-CN" sz="2400">
                <a:solidFill>
                  <a:srgbClr val="000000"/>
                </a:solidFill>
                <a:cs typeface="Times New Roman" panose="02020603050405020304" pitchFamily="18" charset="0"/>
              </a:rPr>
              <a:t>Tony told her she </a:t>
            </a:r>
            <a:r>
              <a:rPr lang="en-US" altLang="zh-CN" sz="2400">
                <a:solidFill>
                  <a:srgbClr val="00B0F0"/>
                </a:solidFill>
                <a:cs typeface="Times New Roman" panose="02020603050405020304" pitchFamily="18" charset="0"/>
              </a:rPr>
              <a:t>was being sensiti</a:t>
            </a:r>
            <a:r>
              <a:rPr lang="en-US" altLang="zh-CN" sz="2400">
                <a:solidFill>
                  <a:srgbClr val="00B0F0"/>
                </a:solidFill>
                <a:latin typeface="Book Antiqua" panose="02040602050305030304" pitchFamily="18" charset="0"/>
                <a:cs typeface="Times New Roman" panose="02020603050405020304" pitchFamily="18" charset="0"/>
              </a:rPr>
              <a:t>v</a:t>
            </a:r>
            <a:r>
              <a:rPr lang="en-US" altLang="zh-CN" sz="2400">
                <a:solidFill>
                  <a:srgbClr val="00B0F0"/>
                </a:solidFill>
                <a:cs typeface="Times New Roman" panose="02020603050405020304" pitchFamily="18" charset="0"/>
              </a:rPr>
              <a:t>e</a:t>
            </a:r>
            <a:r>
              <a:rPr lang="en-US" altLang="zh-CN" sz="2400">
                <a:solidFill>
                  <a:srgbClr val="000000"/>
                </a:solidFill>
                <a:cs typeface="Times New Roman" panose="02020603050405020304" pitchFamily="18" charset="0"/>
              </a:rPr>
              <a:t> and was just as good as Gladys. </a:t>
            </a:r>
            <a:r>
              <a:rPr lang="zh-CN" altLang="zh-CN" sz="2400">
                <a:solidFill>
                  <a:srgbClr val="000000"/>
                </a:solidFill>
                <a:ea typeface="楷体" panose="02010609060101010101" pitchFamily="49" charset="-122"/>
                <a:cs typeface="Times New Roman" panose="02020603050405020304" pitchFamily="18" charset="0"/>
              </a:rPr>
              <a:t>托尼对克莱尔说</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她这样想有点敏感</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其实她就像格拉迪丝一样好。</a:t>
            </a:r>
            <a:endParaRPr lang="zh-CN" altLang="zh-CN" sz="2400">
              <a:solidFill>
                <a:srgbClr val="000000"/>
              </a:solidFill>
              <a:cs typeface="Times New Roman" panose="02020603050405020304" pitchFamily="18" charset="0"/>
            </a:endParaRPr>
          </a:p>
        </p:txBody>
      </p:sp>
      <p:sp>
        <p:nvSpPr>
          <p:cNvPr id="6" name="内容占位符 3"/>
          <p:cNvSpPr>
            <a:spLocks noGrp="1"/>
          </p:cNvSpPr>
          <p:nvPr>
            <p:ph idx="1"/>
          </p:nvPr>
        </p:nvSpPr>
        <p:spPr>
          <a:xfrm>
            <a:off x="360854" y="2797751"/>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a:solidFill>
                  <a:srgbClr val="000000"/>
                </a:solidFill>
                <a:latin typeface="+mj-ea"/>
                <a:ea typeface="+mj-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being sensiti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mj-ea"/>
                <a:ea typeface="+mj-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mj-ea"/>
                <a:ea typeface="+mj-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a:t>
            </a:r>
            <a:r>
              <a:rPr lang="en-US" altLang="zh-CN" b="1">
                <a:solidFill>
                  <a:srgbClr val="000000"/>
                </a:solidFill>
                <a:latin typeface="+mj-ea"/>
                <a:ea typeface="+mj-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结构，强调某人在特定的某个时刻或时候的状况，而不是指这个人一直都是这样的。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mj-ea"/>
                <a:ea typeface="+mj-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a:t>
            </a:r>
            <a:r>
              <a:rPr lang="en-US" altLang="zh-CN" b="1">
                <a:solidFill>
                  <a:srgbClr val="000000"/>
                </a:solidFill>
                <a:latin typeface="+mj-ea"/>
                <a:ea typeface="+mj-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结构用于陈述句，表示</a:t>
            </a:r>
            <a:r>
              <a:rPr lang="en-US" altLang="zh-CN" b="1">
                <a:solidFill>
                  <a:srgbClr val="000000"/>
                </a:solidFill>
                <a:latin typeface="+mj-ea"/>
                <a:ea typeface="+mj-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被陈述对象一时的反常举止或行为以及说话人的惊讶、不满、责备、讽刺等情绪</a:t>
            </a:r>
            <a:r>
              <a:rPr lang="en-US" altLang="zh-CN" b="1">
                <a:solidFill>
                  <a:srgbClr val="000000"/>
                </a:solidFill>
                <a:latin typeface="+mj-ea"/>
                <a:ea typeface="+mj-ea"/>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为以及说话人的惊讶、不满、责备、讽刺等情绪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3.EPS" descr="id:2147487303;FounderCES"/>
          <p:cNvPicPr/>
          <p:nvPr/>
        </p:nvPicPr>
        <p:blipFill>
          <a:blip r:embed="rId2"/>
          <a:stretch>
            <a:fillRect/>
          </a:stretch>
        </p:blipFill>
        <p:spPr>
          <a:xfrm>
            <a:off x="469057" y="2989140"/>
            <a:ext cx="1008112" cy="342158"/>
          </a:xfrm>
          <a:prstGeom prst="rect">
            <a:avLst/>
          </a:prstGeom>
        </p:spPr>
      </p:pic>
    </p:spTree>
    <p:extLst>
      <p:ext uri="{BB962C8B-B14F-4D97-AF65-F5344CB8AC3E}">
        <p14:creationId xmlns:p14="http://schemas.microsoft.com/office/powerpoint/2010/main" val="4101828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22629"/>
            <a:ext cx="11485848" cy="576248"/>
          </a:xfrm>
        </p:spPr>
        <p:txBody>
          <a:bodyPr/>
          <a:lstStyle/>
          <a:p>
            <a:pPr hangingPunct="0">
              <a:spcAft>
                <a:spcPts val="0"/>
              </a:spcAft>
              <a:tabLst>
                <a:tab pos="3765550" algn="l"/>
                <a:tab pos="5645150" algn="l"/>
                <a:tab pos="9861550" algn="l"/>
              </a:tabLs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bonus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en-US"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意外收获；奖金；红利</a:t>
            </a:r>
            <a:endParaRPr lang="zh-CN" altLang="zh-CN" sz="1050" b="1">
              <a:solidFill>
                <a:srgbClr val="223F99"/>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871530" y="759186"/>
            <a:ext cx="4464496" cy="504378"/>
          </a:xfrm>
          <a:prstGeom prst="rect">
            <a:avLst/>
          </a:prstGeom>
        </p:spPr>
      </p:pic>
      <p:pic>
        <p:nvPicPr>
          <p:cNvPr id="5" name="xb1.EPS" descr="id:2147487156;FounderCES"/>
          <p:cNvPicPr/>
          <p:nvPr/>
        </p:nvPicPr>
        <p:blipFill>
          <a:blip r:embed="rId3"/>
          <a:stretch>
            <a:fillRect/>
          </a:stretch>
        </p:blipFill>
        <p:spPr>
          <a:xfrm>
            <a:off x="351976" y="1988840"/>
            <a:ext cx="2133952" cy="410914"/>
          </a:xfrm>
          <a:prstGeom prst="rect">
            <a:avLst/>
          </a:prstGeom>
        </p:spPr>
      </p:pic>
      <p:sp>
        <p:nvSpPr>
          <p:cNvPr id="7" name="圆角矩形 6"/>
          <p:cNvSpPr/>
          <p:nvPr/>
        </p:nvSpPr>
        <p:spPr bwMode="auto">
          <a:xfrm>
            <a:off x="387524" y="3284984"/>
            <a:ext cx="11449272" cy="576064"/>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8" name="组合 7"/>
          <p:cNvGrpSpPr/>
          <p:nvPr/>
        </p:nvGrpSpPr>
        <p:grpSpPr>
          <a:xfrm>
            <a:off x="555339" y="3046473"/>
            <a:ext cx="11151159" cy="598551"/>
            <a:chOff x="555339" y="1278285"/>
            <a:chExt cx="11151159" cy="598551"/>
          </a:xfrm>
        </p:grpSpPr>
        <p:pic>
          <p:nvPicPr>
            <p:cNvPr id="9" name="教材原句S.EPS" descr="id:2147487282;FounderCES"/>
            <p:cNvPicPr/>
            <p:nvPr/>
          </p:nvPicPr>
          <p:blipFill rotWithShape="1">
            <a:blip r:embed="rId4"/>
            <a:srcRect l="3668" t="38852" r="22718" b="42104"/>
            <a:stretch/>
          </p:blipFill>
          <p:spPr>
            <a:xfrm>
              <a:off x="679748" y="1414575"/>
              <a:ext cx="9452098" cy="145278"/>
            </a:xfrm>
            <a:prstGeom prst="rect">
              <a:avLst/>
            </a:prstGeom>
          </p:spPr>
        </p:pic>
        <p:pic>
          <p:nvPicPr>
            <p:cNvPr id="10" name="教材原句S.EPS" descr="id:2147487282;FounderCES"/>
            <p:cNvPicPr/>
            <p:nvPr/>
          </p:nvPicPr>
          <p:blipFill rotWithShape="1">
            <a:blip r:embed="rId4"/>
            <a:srcRect l="77581"/>
            <a:stretch/>
          </p:blipFill>
          <p:spPr>
            <a:xfrm>
              <a:off x="10122321" y="1278285"/>
              <a:ext cx="1584177" cy="419828"/>
            </a:xfrm>
            <a:prstGeom prst="rect">
              <a:avLst/>
            </a:prstGeom>
          </p:spPr>
        </p:pic>
        <p:pic>
          <p:nvPicPr>
            <p:cNvPr id="11" name="教材原句S.EPS" descr="id:2147487163;FounderCES"/>
            <p:cNvPicPr/>
            <p:nvPr/>
          </p:nvPicPr>
          <p:blipFill rotWithShape="1">
            <a:blip r:embed="rId4"/>
            <a:srcRect r="98192" b="-43246"/>
            <a:stretch/>
          </p:blipFill>
          <p:spPr>
            <a:xfrm>
              <a:off x="555339" y="1287810"/>
              <a:ext cx="130250" cy="589026"/>
            </a:xfrm>
            <a:prstGeom prst="rect">
              <a:avLst/>
            </a:prstGeom>
          </p:spPr>
        </p:pic>
      </p:grpSp>
      <p:sp>
        <p:nvSpPr>
          <p:cNvPr id="12" name="内容占位符 1"/>
          <p:cNvSpPr txBox="1">
            <a:spLocks/>
          </p:cNvSpPr>
          <p:nvPr/>
        </p:nvSpPr>
        <p:spPr bwMode="auto">
          <a:xfrm>
            <a:off x="360854" y="328498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bonus.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这会是个意外收获。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3" name="图片 12"/>
          <p:cNvPicPr>
            <a:picLocks noChangeAspect="1"/>
          </p:cNvPicPr>
          <p:nvPr/>
        </p:nvPicPr>
        <p:blipFill>
          <a:blip r:embed="rId5"/>
          <a:stretch>
            <a:fillRect/>
          </a:stretch>
        </p:blipFill>
        <p:spPr>
          <a:xfrm>
            <a:off x="406574" y="1340767"/>
            <a:ext cx="11520000" cy="587494"/>
          </a:xfrm>
          <a:prstGeom prst="rect">
            <a:avLst/>
          </a:prstGeom>
        </p:spPr>
      </p:pic>
    </p:spTree>
    <p:extLst>
      <p:ext uri="{BB962C8B-B14F-4D97-AF65-F5344CB8AC3E}">
        <p14:creationId xmlns:p14="http://schemas.microsoft.com/office/powerpoint/2010/main" val="8721281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3"/>
          <p:cNvSpPr>
            <a:spLocks noGrp="1"/>
          </p:cNvSpPr>
          <p:nvPr>
            <p:ph idx="1"/>
          </p:nvPr>
        </p:nvSpPr>
        <p:spPr>
          <a:xfrm>
            <a:off x="360854" y="1005363"/>
            <a:ext cx="11485848" cy="3970318"/>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must be wondering why 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eryone is being so rude to him.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他一定正在纳闷为什么大家都对他如此粗鲁。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 is being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 nice all of a sudden.What’s his game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雷格突然变得非常和蔼可亲。他在耍什么花招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he being funny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他是在故意开玩笑吗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children are being quiet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I wonder what they’re up to.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孩子们竟这样安静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我不知道他们又要捣什么鬼。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暗示平时很吵闹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201406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48582"/>
            <a:ext cx="11485848" cy="4175695"/>
          </a:xfrm>
        </p:spPr>
        <p:txBody>
          <a:bodyPr/>
          <a:lstStyle/>
          <a:p>
            <a:pPr hangingPunct="0">
              <a:lnSpc>
                <a:spcPct val="14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suggest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后面的宾语从句用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要求、建议、命令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意义的动词，后面的宾语从句要用</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虚拟语气，</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可以省略。</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常见的这类动词有：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insist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command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propose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demand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require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request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insisted that I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with them.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他坚持要我同他们一起去。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ordered that it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sent back.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他命令把它送回去。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doctor ad</a:t>
            </a:r>
            <a:r>
              <a:rPr lang="en-US" altLang="zh-CN" b="1" spc="-10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ised/suggested that he </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smoke. </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医生建议他不要抽烟</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圆角矩形 5"/>
          <p:cNvSpPr/>
          <p:nvPr/>
        </p:nvSpPr>
        <p:spPr bwMode="auto">
          <a:xfrm>
            <a:off x="360854" y="692696"/>
            <a:ext cx="11494992" cy="1705128"/>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40000"/>
              </a:lnSpc>
              <a:spcAft>
                <a:spcPts val="0"/>
              </a:spcAft>
            </a:pPr>
            <a:r>
              <a:rPr lang="en-US" altLang="zh-CN" sz="2400">
                <a:solidFill>
                  <a:srgbClr val="F08100"/>
                </a:solidFill>
                <a:latin typeface="Cambria Math" panose="02040503050406030204" pitchFamily="18" charset="0"/>
                <a:ea typeface="MS Mincho"/>
                <a:cs typeface="Cambria Math" panose="02040503050406030204" pitchFamily="18" charset="0"/>
              </a:rPr>
              <a:t>❸</a:t>
            </a:r>
            <a:r>
              <a:rPr lang="en-US" altLang="zh-CN" sz="2400">
                <a:solidFill>
                  <a:srgbClr val="000000"/>
                </a:solidFill>
                <a:cs typeface="Times New Roman" panose="02020603050405020304" pitchFamily="18" charset="0"/>
              </a:rPr>
              <a:t>He </a:t>
            </a:r>
            <a:r>
              <a:rPr lang="en-US" altLang="zh-CN" sz="2400">
                <a:solidFill>
                  <a:srgbClr val="00B0F0"/>
                </a:solidFill>
                <a:cs typeface="Times New Roman" panose="02020603050405020304" pitchFamily="18" charset="0"/>
              </a:rPr>
              <a:t>suggested that she in</a:t>
            </a:r>
            <a:r>
              <a:rPr lang="en-US" altLang="zh-CN" sz="2400">
                <a:solidFill>
                  <a:srgbClr val="00B0F0"/>
                </a:solidFill>
                <a:latin typeface="Book Antiqua" panose="02040602050305030304" pitchFamily="18" charset="0"/>
                <a:cs typeface="Times New Roman" panose="02020603050405020304" pitchFamily="18" charset="0"/>
              </a:rPr>
              <a:t>v</a:t>
            </a:r>
            <a:r>
              <a:rPr lang="en-US" altLang="zh-CN" sz="2400">
                <a:solidFill>
                  <a:srgbClr val="00B0F0"/>
                </a:solidFill>
                <a:cs typeface="Times New Roman" panose="02020603050405020304" pitchFamily="18" charset="0"/>
              </a:rPr>
              <a:t>ite</a:t>
            </a:r>
            <a:r>
              <a:rPr lang="en-US" altLang="zh-CN" sz="2400">
                <a:solidFill>
                  <a:srgbClr val="000000"/>
                </a:solidFill>
                <a:cs typeface="Times New Roman" panose="02020603050405020304" pitchFamily="18" charset="0"/>
              </a:rPr>
              <a:t> Gladys and her friends to the house the night before he was to lea</a:t>
            </a:r>
            <a:r>
              <a:rPr lang="en-US" altLang="zh-CN" sz="2400">
                <a:solidFill>
                  <a:srgbClr val="000000"/>
                </a:solidFill>
                <a:latin typeface="Book Antiqua" panose="02040602050305030304" pitchFamily="18" charset="0"/>
                <a:cs typeface="Times New Roman" panose="02020603050405020304" pitchFamily="18" charset="0"/>
              </a:rPr>
              <a:t>v</a:t>
            </a:r>
            <a:r>
              <a:rPr lang="en-US" altLang="zh-CN" sz="2400">
                <a:solidFill>
                  <a:srgbClr val="000000"/>
                </a:solidFill>
                <a:cs typeface="Times New Roman" panose="02020603050405020304" pitchFamily="18" charset="0"/>
              </a:rPr>
              <a:t>e and Larry was to return. </a:t>
            </a:r>
            <a:r>
              <a:rPr lang="zh-CN" altLang="zh-CN" sz="2400">
                <a:solidFill>
                  <a:srgbClr val="000000"/>
                </a:solidFill>
                <a:ea typeface="楷体" panose="02010609060101010101" pitchFamily="49" charset="-122"/>
                <a:cs typeface="Times New Roman" panose="02020603050405020304" pitchFamily="18" charset="0"/>
              </a:rPr>
              <a:t>他</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托尼</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建议她邀请格拉迪丝和她的朋友到家里来玩</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时间就定在他离去和拉里回家之前的那个晚上。</a:t>
            </a:r>
            <a:endParaRPr lang="zh-CN" altLang="zh-CN" sz="1050">
              <a:solidFill>
                <a:srgbClr val="000000"/>
              </a:solidFill>
              <a:cs typeface="Times New Roman" panose="02020603050405020304" pitchFamily="18" charset="0"/>
            </a:endParaRPr>
          </a:p>
        </p:txBody>
      </p:sp>
      <p:pic>
        <p:nvPicPr>
          <p:cNvPr id="7" name="TS13.EPS" descr="id:2147487303;FounderCES"/>
          <p:cNvPicPr/>
          <p:nvPr/>
        </p:nvPicPr>
        <p:blipFill>
          <a:blip r:embed="rId2"/>
          <a:stretch>
            <a:fillRect/>
          </a:stretch>
        </p:blipFill>
        <p:spPr>
          <a:xfrm>
            <a:off x="469057" y="2654208"/>
            <a:ext cx="1008112" cy="342158"/>
          </a:xfrm>
          <a:prstGeom prst="rect">
            <a:avLst/>
          </a:prstGeom>
        </p:spPr>
      </p:pic>
    </p:spTree>
    <p:extLst>
      <p:ext uri="{BB962C8B-B14F-4D97-AF65-F5344CB8AC3E}">
        <p14:creationId xmlns:p14="http://schemas.microsoft.com/office/powerpoint/2010/main" val="3299563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90581"/>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superior</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更好的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占优势的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在级别或重要性上</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更高</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1.EPS" descr="id:2147487338;FounderCES"/>
          <p:cNvPicPr/>
          <p:nvPr/>
        </p:nvPicPr>
        <p:blipFill>
          <a:blip r:embed="rId2"/>
          <a:stretch>
            <a:fillRect/>
          </a:stretch>
        </p:blipFill>
        <p:spPr>
          <a:xfrm>
            <a:off x="390520" y="1428223"/>
            <a:ext cx="2163484" cy="416601"/>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334566" y="764704"/>
            <a:ext cx="11520000" cy="557973"/>
          </a:xfrm>
          <a:prstGeom prst="rect">
            <a:avLst/>
          </a:prstGeom>
        </p:spPr>
      </p:pic>
      <p:sp>
        <p:nvSpPr>
          <p:cNvPr id="6" name="圆角矩形 5"/>
          <p:cNvSpPr/>
          <p:nvPr/>
        </p:nvSpPr>
        <p:spPr bwMode="auto">
          <a:xfrm>
            <a:off x="387524" y="2914235"/>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7" name="组合 6"/>
          <p:cNvGrpSpPr/>
          <p:nvPr/>
        </p:nvGrpSpPr>
        <p:grpSpPr>
          <a:xfrm>
            <a:off x="555339" y="2684735"/>
            <a:ext cx="11151159" cy="598551"/>
            <a:chOff x="555339" y="1278285"/>
            <a:chExt cx="11151159" cy="598551"/>
          </a:xfrm>
        </p:grpSpPr>
        <p:pic>
          <p:nvPicPr>
            <p:cNvPr id="8" name="教材原句S.EPS" descr="id:2147487282;FounderCES"/>
            <p:cNvPicPr/>
            <p:nvPr/>
          </p:nvPicPr>
          <p:blipFill rotWithShape="1">
            <a:blip r:embed="rId4"/>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4"/>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4"/>
            <a:srcRect r="98192" b="-43246"/>
            <a:stretch/>
          </p:blipFill>
          <p:spPr>
            <a:xfrm>
              <a:off x="555339" y="1287810"/>
              <a:ext cx="130250" cy="589026"/>
            </a:xfrm>
            <a:prstGeom prst="rect">
              <a:avLst/>
            </a:prstGeom>
          </p:spPr>
        </p:pic>
      </p:grpSp>
      <p:sp>
        <p:nvSpPr>
          <p:cNvPr id="11" name="内容占位符 1"/>
          <p:cNvSpPr txBox="1">
            <a:spLocks/>
          </p:cNvSpPr>
          <p:nvPr/>
        </p:nvSpPr>
        <p:spPr bwMode="auto">
          <a:xfrm>
            <a:off x="360854" y="292324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sci-fi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stories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robots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superior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在科幻小说中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机器人通常会变得更高级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并接管一切。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内容占位符 1"/>
          <p:cNvSpPr txBox="1">
            <a:spLocks/>
          </p:cNvSpPr>
          <p:nvPr/>
        </p:nvSpPr>
        <p:spPr bwMode="auto">
          <a:xfrm>
            <a:off x="334566" y="4213210"/>
            <a:ext cx="11485848" cy="58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superior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你是一位非常优秀的年轻女性。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081625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0909"/>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superior in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方面优越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superior 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胜过；比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好；不为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屈服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rise superior 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超越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superior quality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优质，上等品；高级货品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superior court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高等法院；上级法院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superior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number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第一组在数量上超过了第二组。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superior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用作形容词时，本身含有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的意思，故不再有比较级或最高级形式，用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superior 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两事物的比较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352;FounderCES"/>
          <p:cNvPicPr/>
          <p:nvPr/>
        </p:nvPicPr>
        <p:blipFill>
          <a:blip r:embed="rId2"/>
          <a:stretch>
            <a:fillRect/>
          </a:stretch>
        </p:blipFill>
        <p:spPr>
          <a:xfrm>
            <a:off x="360854" y="1155517"/>
            <a:ext cx="954812" cy="324067"/>
          </a:xfrm>
          <a:prstGeom prst="rect">
            <a:avLst/>
          </a:prstGeom>
        </p:spPr>
      </p:pic>
    </p:spTree>
    <p:extLst>
      <p:ext uri="{BB962C8B-B14F-4D97-AF65-F5344CB8AC3E}">
        <p14:creationId xmlns:p14="http://schemas.microsoft.com/office/powerpoint/2010/main" val="16794534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1963643"/>
            <a:ext cx="11521280" cy="1686301"/>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2"/>
          <a:stretch>
            <a:fillRect/>
          </a:stretch>
        </p:blipFill>
        <p:spPr>
          <a:xfrm>
            <a:off x="766615" y="1916832"/>
            <a:ext cx="2088232" cy="410579"/>
          </a:xfrm>
          <a:prstGeom prst="rect">
            <a:avLst/>
          </a:prstGeom>
        </p:spPr>
      </p:pic>
      <p:sp>
        <p:nvSpPr>
          <p:cNvPr id="2" name="内容占位符 1"/>
          <p:cNvSpPr>
            <a:spLocks noGrp="1"/>
          </p:cNvSpPr>
          <p:nvPr>
            <p:ph idx="1"/>
          </p:nvPr>
        </p:nvSpPr>
        <p:spPr>
          <a:xfrm>
            <a:off x="360854" y="235380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inferior 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劣于，次于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senior 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junior 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年幼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prior 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之前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891137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1222116"/>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labour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劳动</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者</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体力劳动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奋斗</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努力</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工作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圆角矩形 6"/>
          <p:cNvSpPr/>
          <p:nvPr/>
        </p:nvSpPr>
        <p:spPr bwMode="auto">
          <a:xfrm>
            <a:off x="387524" y="2191206"/>
            <a:ext cx="11449272" cy="633670"/>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8" name="组合 7"/>
          <p:cNvGrpSpPr/>
          <p:nvPr/>
        </p:nvGrpSpPr>
        <p:grpSpPr>
          <a:xfrm>
            <a:off x="555339" y="1960780"/>
            <a:ext cx="11151159" cy="598551"/>
            <a:chOff x="555339" y="1278285"/>
            <a:chExt cx="11151159" cy="598551"/>
          </a:xfrm>
        </p:grpSpPr>
        <p:pic>
          <p:nvPicPr>
            <p:cNvPr id="9"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0"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1"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2" name="内容占位符 1"/>
          <p:cNvSpPr txBox="1">
            <a:spLocks/>
          </p:cNvSpPr>
          <p:nvPr/>
        </p:nvSpPr>
        <p:spPr bwMode="auto">
          <a:xfrm>
            <a:off x="360854" y="2199291"/>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probably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它们可能会为我们做大部分的工作。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1"/>
          <p:cNvSpPr txBox="1">
            <a:spLocks/>
          </p:cNvSpPr>
          <p:nvPr/>
        </p:nvSpPr>
        <p:spPr bwMode="auto">
          <a:xfrm>
            <a:off x="360854" y="28968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公司想降低劳动力开支。</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olunteer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holidays.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放假时她常参加义务劳动。</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laboured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fields.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我们在田地里辛勤劳动了一整天。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041299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042858"/>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labour of lo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爱做的事情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manual/physical labour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体力劳动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cheap labour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廉价劳动力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labour force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劳动力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labour to do...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labour away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努力去做（</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艰难的事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owner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laboured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customers.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店主竭尽全力取悦顾客。</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7352;FounderCES"/>
          <p:cNvPicPr/>
          <p:nvPr/>
        </p:nvPicPr>
        <p:blipFill>
          <a:blip r:embed="rId2"/>
          <a:stretch>
            <a:fillRect/>
          </a:stretch>
        </p:blipFill>
        <p:spPr>
          <a:xfrm>
            <a:off x="360854" y="1277466"/>
            <a:ext cx="954812" cy="324067"/>
          </a:xfrm>
          <a:prstGeom prst="rect">
            <a:avLst/>
          </a:prstGeom>
        </p:spPr>
      </p:pic>
    </p:spTree>
    <p:extLst>
      <p:ext uri="{BB962C8B-B14F-4D97-AF65-F5344CB8AC3E}">
        <p14:creationId xmlns:p14="http://schemas.microsoft.com/office/powerpoint/2010/main" val="2729928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068"/>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backwards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向后</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倒着</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往回</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87524" y="2229303"/>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4" name="组合 3"/>
          <p:cNvGrpSpPr/>
          <p:nvPr/>
        </p:nvGrpSpPr>
        <p:grpSpPr>
          <a:xfrm>
            <a:off x="555339" y="1988840"/>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1"/>
          <p:cNvSpPr txBox="1">
            <a:spLocks/>
          </p:cNvSpPr>
          <p:nvPr/>
        </p:nvSpPr>
        <p:spPr bwMode="auto">
          <a:xfrm>
            <a:off x="360854" y="2227351"/>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pushed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panel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forwards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immediately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backwards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我把主面板上的启动杆往前推了一英寸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然后又立刻向后拉。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360854" y="3500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balance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backwards.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我没有站稳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向后摔倒了。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064441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06160"/>
            <a:ext cx="11485848" cy="230832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backwards and forwards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来回地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bend/lean 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 backwards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竭尽全力（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取悦别人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was rocking backwards and forwards in her seat.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她在座位上前摇后晃。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bent 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 backwards to help him.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我已经尽了最大努力帮助他。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3470891"/>
            <a:ext cx="11521280" cy="1686301"/>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知识拓展小.EPS" descr="id:2147487177;FounderCES"/>
          <p:cNvPicPr/>
          <p:nvPr/>
        </p:nvPicPr>
        <p:blipFill>
          <a:blip r:embed="rId2"/>
          <a:stretch>
            <a:fillRect/>
          </a:stretch>
        </p:blipFill>
        <p:spPr>
          <a:xfrm>
            <a:off x="766615" y="3424080"/>
            <a:ext cx="2088232" cy="410579"/>
          </a:xfrm>
          <a:prstGeom prst="rect">
            <a:avLst/>
          </a:prstGeom>
        </p:spPr>
      </p:pic>
      <p:sp>
        <p:nvSpPr>
          <p:cNvPr id="6" name="内容占位符 1"/>
          <p:cNvSpPr txBox="1">
            <a:spLocks/>
          </p:cNvSpPr>
          <p:nvPr/>
        </p:nvSpPr>
        <p:spPr bwMode="auto">
          <a:xfrm>
            <a:off x="360854" y="386104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backward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向后的；倒退的；落后的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backward area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落后地区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7352;FounderCES"/>
          <p:cNvPicPr/>
          <p:nvPr/>
        </p:nvPicPr>
        <p:blipFill>
          <a:blip r:embed="rId3"/>
          <a:stretch>
            <a:fillRect/>
          </a:stretch>
        </p:blipFill>
        <p:spPr>
          <a:xfrm>
            <a:off x="360854" y="1277466"/>
            <a:ext cx="954812" cy="324067"/>
          </a:xfrm>
          <a:prstGeom prst="rect">
            <a:avLst/>
          </a:prstGeom>
        </p:spPr>
      </p:pic>
    </p:spTree>
    <p:extLst>
      <p:ext uri="{BB962C8B-B14F-4D97-AF65-F5344CB8AC3E}">
        <p14:creationId xmlns:p14="http://schemas.microsoft.com/office/powerpoint/2010/main" val="33663131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78100"/>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fetch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去</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拿来</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去</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请来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87524" y="1985219"/>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4" name="组合 3"/>
          <p:cNvGrpSpPr/>
          <p:nvPr/>
        </p:nvGrpSpPr>
        <p:grpSpPr>
          <a:xfrm>
            <a:off x="555339" y="1744756"/>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1"/>
          <p:cNvSpPr txBox="1">
            <a:spLocks/>
          </p:cNvSpPr>
          <p:nvPr/>
        </p:nvSpPr>
        <p:spPr bwMode="auto">
          <a:xfrm>
            <a:off x="360854" y="1983267"/>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niece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fetch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handkerchief.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我的侄女进来拿</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也许是拿她的手帕。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360854" y="32569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along/o</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fetch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我们将派人来取。</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moment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fetch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glo</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马上跑回家去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给我拿一双手套和一把扇子来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35128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annual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bonus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年终分红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year-end bonus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年终奖金，年终额外补贴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cash bonus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现金红利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holiday bonus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礼物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170;FounderCES"/>
          <p:cNvPicPr/>
          <p:nvPr/>
        </p:nvPicPr>
        <p:blipFill>
          <a:blip r:embed="rId2"/>
          <a:stretch>
            <a:fillRect/>
          </a:stretch>
        </p:blipFill>
        <p:spPr>
          <a:xfrm>
            <a:off x="443070" y="935354"/>
            <a:ext cx="1008112" cy="342157"/>
          </a:xfrm>
          <a:prstGeom prst="rect">
            <a:avLst/>
          </a:prstGeom>
        </p:spPr>
      </p:pic>
      <p:sp>
        <p:nvSpPr>
          <p:cNvPr id="4" name="内容占位符 1"/>
          <p:cNvSpPr txBox="1">
            <a:spLocks/>
          </p:cNvSpPr>
          <p:nvPr/>
        </p:nvSpPr>
        <p:spPr bwMode="auto">
          <a:xfrm>
            <a:off x="360854" y="2996952"/>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bonus/reward/award/prize</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易混辨析.eps" descr="id:2147487491;FounderCES"/>
          <p:cNvPicPr/>
          <p:nvPr/>
        </p:nvPicPr>
        <p:blipFill>
          <a:blip r:embed="rId3"/>
          <a:stretch>
            <a:fillRect/>
          </a:stretch>
        </p:blipFill>
        <p:spPr>
          <a:xfrm>
            <a:off x="334566" y="3140968"/>
            <a:ext cx="1584176" cy="368725"/>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2045970449"/>
              </p:ext>
            </p:extLst>
          </p:nvPr>
        </p:nvGraphicFramePr>
        <p:xfrm>
          <a:off x="334567" y="3645024"/>
          <a:ext cx="11521280" cy="2194560"/>
        </p:xfrm>
        <a:graphic>
          <a:graphicData uri="http://schemas.openxmlformats.org/drawingml/2006/table">
            <a:tbl>
              <a:tblPr firstRow="1" firstCol="1" bandRow="1"/>
              <a:tblGrid>
                <a:gridCol w="1087609">
                  <a:extLst>
                    <a:ext uri="{9D8B030D-6E8A-4147-A177-3AD203B41FA5}">
                      <a16:colId xmlns:a16="http://schemas.microsoft.com/office/drawing/2014/main" val="1211419033"/>
                    </a:ext>
                  </a:extLst>
                </a:gridCol>
                <a:gridCol w="10433671">
                  <a:extLst>
                    <a:ext uri="{9D8B030D-6E8A-4147-A177-3AD203B41FA5}">
                      <a16:colId xmlns:a16="http://schemas.microsoft.com/office/drawing/2014/main" val="3849075159"/>
                    </a:ext>
                  </a:extLst>
                </a:gridCol>
              </a:tblGrid>
              <a:tr h="0">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bonus</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强调</a:t>
                      </a:r>
                      <a:r>
                        <a:rPr lang="en-US" sz="2400" b="1">
                          <a:solidFill>
                            <a:srgbClr val="000000"/>
                          </a:solidFill>
                          <a:effectLst/>
                          <a:latin typeface="+mn-ea"/>
                          <a:ea typeface="+mn-ea"/>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额外的回报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奖金</a:t>
                      </a:r>
                      <a:r>
                        <a:rPr lang="en-US" sz="2400" b="1">
                          <a:solidFill>
                            <a:srgbClr val="000000"/>
                          </a:solidFill>
                          <a:effectLst/>
                          <a:latin typeface="+mn-ea"/>
                          <a:ea typeface="+mn-ea"/>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之类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321909121"/>
                  </a:ext>
                </a:extLst>
              </a:tr>
              <a:tr h="0">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reward</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强调</a:t>
                      </a:r>
                      <a:r>
                        <a:rPr lang="en-US" sz="2400" b="1">
                          <a:solidFill>
                            <a:srgbClr val="000000"/>
                          </a:solidFill>
                          <a:effectLst/>
                          <a:latin typeface="+mj-ea"/>
                          <a:ea typeface="+mj-ea"/>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应得的回报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报酬</a:t>
                      </a:r>
                      <a:r>
                        <a:rPr lang="en-US" sz="2400" b="1">
                          <a:solidFill>
                            <a:srgbClr val="000000"/>
                          </a:solidFill>
                          <a:effectLst/>
                          <a:latin typeface="+mj-ea"/>
                          <a:ea typeface="+mj-ea"/>
                          <a:cs typeface="Times New Roman" panose="02020603050405020304" pitchFamily="18" charset="0"/>
                        </a:rPr>
                        <a:t>”</a:t>
                      </a:r>
                      <a:endParaRPr lang="zh-CN" sz="1050">
                        <a:solidFill>
                          <a:srgbClr val="000000"/>
                        </a:solidFill>
                        <a:effectLst/>
                        <a:latin typeface="+mj-ea"/>
                        <a:ea typeface="+mj-ea"/>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584021301"/>
                  </a:ext>
                </a:extLst>
              </a:tr>
              <a:tr h="0">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award</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在某方面杰出而受到认可的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奖品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奖项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759226601"/>
                  </a:ext>
                </a:extLst>
              </a:tr>
              <a:tr h="0">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prize</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比赛、竞赛中获得的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奖品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奖金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1239412228"/>
                  </a:ext>
                </a:extLst>
              </a:tr>
            </a:tbl>
          </a:graphicData>
        </a:graphic>
      </p:graphicFrame>
    </p:spTree>
    <p:extLst>
      <p:ext uri="{BB962C8B-B14F-4D97-AF65-F5344CB8AC3E}">
        <p14:creationId xmlns:p14="http://schemas.microsoft.com/office/powerpoint/2010/main" val="34882899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9998" y="1186874"/>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fetch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替某人去取（</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fetch in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引进，招来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fetch out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拿出；引出；使显出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fetch up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引起；到达；偶然来到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fetch and carry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sb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伺候；为某人打杂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painting is expected to fetch up to $400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at auction.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这幅画预计在拍卖会上能卖到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万美元。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7352;FounderCES"/>
          <p:cNvPicPr/>
          <p:nvPr/>
        </p:nvPicPr>
        <p:blipFill>
          <a:blip r:embed="rId2"/>
          <a:stretch>
            <a:fillRect/>
          </a:stretch>
        </p:blipFill>
        <p:spPr>
          <a:xfrm>
            <a:off x="360854" y="1376741"/>
            <a:ext cx="954812" cy="324067"/>
          </a:xfrm>
          <a:prstGeom prst="rect">
            <a:avLst/>
          </a:prstGeom>
        </p:spPr>
      </p:pic>
    </p:spTree>
    <p:extLst>
      <p:ext uri="{BB962C8B-B14F-4D97-AF65-F5344CB8AC3E}">
        <p14:creationId xmlns:p14="http://schemas.microsoft.com/office/powerpoint/2010/main" val="31428011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91400"/>
            <a:ext cx="11485848" cy="579967"/>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fetch/bring/take</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7415;FounderCES"/>
          <p:cNvPicPr/>
          <p:nvPr/>
        </p:nvPicPr>
        <p:blipFill>
          <a:blip r:embed="rId2"/>
          <a:stretch>
            <a:fillRect/>
          </a:stretch>
        </p:blipFill>
        <p:spPr>
          <a:xfrm>
            <a:off x="371470" y="1341540"/>
            <a:ext cx="2159927" cy="503284"/>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271223270"/>
              </p:ext>
            </p:extLst>
          </p:nvPr>
        </p:nvGraphicFramePr>
        <p:xfrm>
          <a:off x="334567" y="2420888"/>
          <a:ext cx="11521280" cy="1645920"/>
        </p:xfrm>
        <a:graphic>
          <a:graphicData uri="http://schemas.openxmlformats.org/drawingml/2006/table">
            <a:tbl>
              <a:tblPr firstRow="1" firstCol="1" bandRow="1"/>
              <a:tblGrid>
                <a:gridCol w="3292782">
                  <a:extLst>
                    <a:ext uri="{9D8B030D-6E8A-4147-A177-3AD203B41FA5}">
                      <a16:colId xmlns:a16="http://schemas.microsoft.com/office/drawing/2014/main" val="928676855"/>
                    </a:ext>
                  </a:extLst>
                </a:gridCol>
                <a:gridCol w="8228498">
                  <a:extLst>
                    <a:ext uri="{9D8B030D-6E8A-4147-A177-3AD203B41FA5}">
                      <a16:colId xmlns:a16="http://schemas.microsoft.com/office/drawing/2014/main" val="3872651802"/>
                    </a:ext>
                  </a:extLst>
                </a:gridCol>
              </a:tblGrid>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fetch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去取来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去拿回。来回双程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719526372"/>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bring</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从外面往里带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带过来。单程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604702367"/>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从里往外带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带走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带出。单程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1319029461"/>
                  </a:ext>
                </a:extLst>
              </a:tr>
            </a:tbl>
          </a:graphicData>
        </a:graphic>
      </p:graphicFrame>
    </p:spTree>
    <p:extLst>
      <p:ext uri="{BB962C8B-B14F-4D97-AF65-F5344CB8AC3E}">
        <p14:creationId xmlns:p14="http://schemas.microsoft.com/office/powerpoint/2010/main" val="3914966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583942"/>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ision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分开</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分隔</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差异</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除</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法</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87524" y="1793834"/>
            <a:ext cx="11449272" cy="1807937"/>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4" name="组合 3"/>
          <p:cNvGrpSpPr/>
          <p:nvPr/>
        </p:nvGrpSpPr>
        <p:grpSpPr>
          <a:xfrm>
            <a:off x="555339" y="1575376"/>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1"/>
          <p:cNvSpPr txBox="1">
            <a:spLocks/>
          </p:cNvSpPr>
          <p:nvPr/>
        </p:nvSpPr>
        <p:spPr bwMode="auto">
          <a:xfrm>
            <a:off x="360854" y="181388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thrown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across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太阳和月亮看起来似乎正被抛向天空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但是很快就有了昼夜之分</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9" name="内容占位符 1"/>
          <p:cNvSpPr txBox="1">
            <a:spLocks/>
          </p:cNvSpPr>
          <p:nvPr/>
        </p:nvSpPr>
        <p:spPr bwMode="auto">
          <a:xfrm>
            <a:off x="360854" y="36636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taught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daughter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six.</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我女儿</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岁时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我就教她怎样做除法。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2"/>
          <p:cNvSpPr txBox="1">
            <a:spLocks/>
          </p:cNvSpPr>
          <p:nvPr/>
        </p:nvSpPr>
        <p:spPr bwMode="auto">
          <a:xfrm>
            <a:off x="360854" y="479385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ision of/in/within...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某方面的差异</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分歧</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ision of... between A and B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在某方面的差异</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TS8.EPS" descr="id:2147487352;FounderCES"/>
          <p:cNvPicPr/>
          <p:nvPr/>
        </p:nvPicPr>
        <p:blipFill>
          <a:blip r:embed="rId3"/>
          <a:stretch>
            <a:fillRect/>
          </a:stretch>
        </p:blipFill>
        <p:spPr>
          <a:xfrm>
            <a:off x="360854" y="5022044"/>
            <a:ext cx="954812" cy="324067"/>
          </a:xfrm>
          <a:prstGeom prst="rect">
            <a:avLst/>
          </a:prstGeom>
        </p:spPr>
      </p:pic>
    </p:spTree>
    <p:extLst>
      <p:ext uri="{BB962C8B-B14F-4D97-AF65-F5344CB8AC3E}">
        <p14:creationId xmlns:p14="http://schemas.microsoft.com/office/powerpoint/2010/main" val="26645512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980728"/>
            <a:ext cx="11521280" cy="4811211"/>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2"/>
          <a:stretch>
            <a:fillRect/>
          </a:stretch>
        </p:blipFill>
        <p:spPr>
          <a:xfrm>
            <a:off x="766615" y="975808"/>
            <a:ext cx="2088232" cy="410579"/>
          </a:xfrm>
          <a:prstGeom prst="rect">
            <a:avLst/>
          </a:prstGeom>
        </p:spPr>
      </p:pic>
      <p:sp>
        <p:nvSpPr>
          <p:cNvPr id="2" name="内容占位符 1"/>
          <p:cNvSpPr>
            <a:spLocks noGrp="1"/>
          </p:cNvSpPr>
          <p:nvPr>
            <p:ph idx="1"/>
          </p:nvPr>
        </p:nvSpPr>
        <p:spPr>
          <a:xfrm>
            <a:off x="360854" y="1412776"/>
            <a:ext cx="11485848" cy="446192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）分开；分配；分隔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分成；分为；把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分割成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 into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 up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分开；分割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除以；用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 sth between... and...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时间、精力等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）分别用于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 sth between/among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中分配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 sth from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分开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426738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91400"/>
            <a:ext cx="11485848" cy="58798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 &amp; separate</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7415;FounderCES"/>
          <p:cNvPicPr/>
          <p:nvPr/>
        </p:nvPicPr>
        <p:blipFill>
          <a:blip r:embed="rId2"/>
          <a:stretch>
            <a:fillRect/>
          </a:stretch>
        </p:blipFill>
        <p:spPr>
          <a:xfrm>
            <a:off x="371470" y="1341540"/>
            <a:ext cx="2159927" cy="503284"/>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1520841247"/>
              </p:ext>
            </p:extLst>
          </p:nvPr>
        </p:nvGraphicFramePr>
        <p:xfrm>
          <a:off x="262559" y="2420888"/>
          <a:ext cx="11665296" cy="1097280"/>
        </p:xfrm>
        <a:graphic>
          <a:graphicData uri="http://schemas.openxmlformats.org/drawingml/2006/table">
            <a:tbl>
              <a:tblPr firstRow="1" firstCol="1" bandRow="1"/>
              <a:tblGrid>
                <a:gridCol w="1656183">
                  <a:extLst>
                    <a:ext uri="{9D8B030D-6E8A-4147-A177-3AD203B41FA5}">
                      <a16:colId xmlns:a16="http://schemas.microsoft.com/office/drawing/2014/main" val="2746893936"/>
                    </a:ext>
                  </a:extLst>
                </a:gridCol>
                <a:gridCol w="10009113">
                  <a:extLst>
                    <a:ext uri="{9D8B030D-6E8A-4147-A177-3AD203B41FA5}">
                      <a16:colId xmlns:a16="http://schemas.microsoft.com/office/drawing/2014/main" val="1392631524"/>
                    </a:ext>
                  </a:extLst>
                </a:gridCol>
              </a:tblGrid>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ide</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把整体分为若干部分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into</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搭配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9451980"/>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separate</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指把原来连在一起或靠近的东西分隔开来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搭配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1026790234"/>
                  </a:ext>
                </a:extLst>
              </a:tr>
            </a:tbl>
          </a:graphicData>
        </a:graphic>
      </p:graphicFrame>
    </p:spTree>
    <p:extLst>
      <p:ext uri="{BB962C8B-B14F-4D97-AF65-F5344CB8AC3E}">
        <p14:creationId xmlns:p14="http://schemas.microsoft.com/office/powerpoint/2010/main" val="6135546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7499"/>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urge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强烈的欲望</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冲动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催促</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力劝</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大力推荐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87524" y="2554195"/>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4" name="组合 3"/>
          <p:cNvGrpSpPr/>
          <p:nvPr/>
        </p:nvGrpSpPr>
        <p:grpSpPr>
          <a:xfrm>
            <a:off x="555339" y="2356755"/>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1"/>
          <p:cNvSpPr txBox="1">
            <a:spLocks/>
          </p:cNvSpPr>
          <p:nvPr/>
        </p:nvSpPr>
        <p:spPr bwMode="auto">
          <a:xfrm>
            <a:off x="360854" y="259526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strange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random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things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flashed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我有一种强烈的欲望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想看看眼前那些随机闪现的东西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083202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urge to do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做某事的渴望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an urge to do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渴望做某事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urge sth/sb 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催促某物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某人前进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urge sb to do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催促某人做某事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urge sb into doing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力劝某人做某事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urge that...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极力主张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urged that...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坚决要求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352;FounderCES"/>
          <p:cNvPicPr/>
          <p:nvPr/>
        </p:nvPicPr>
        <p:blipFill>
          <a:blip r:embed="rId2"/>
          <a:stretch>
            <a:fillRect/>
          </a:stretch>
        </p:blipFill>
        <p:spPr>
          <a:xfrm>
            <a:off x="360854" y="1421482"/>
            <a:ext cx="954812" cy="324067"/>
          </a:xfrm>
          <a:prstGeom prst="rect">
            <a:avLst/>
          </a:prstGeom>
        </p:spPr>
      </p:pic>
    </p:spTree>
    <p:extLst>
      <p:ext uri="{BB962C8B-B14F-4D97-AF65-F5344CB8AC3E}">
        <p14:creationId xmlns:p14="http://schemas.microsoft.com/office/powerpoint/2010/main" val="26350650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397031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charity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less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这样好倒是好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当他们自己没那么多东西的时候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却敦促人们给慈善机构捐更多东西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这真的公平吗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accusing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felt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sudden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看着一张张脸上责备的神情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她突然想赶快溜走。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authorities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urged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citizen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focus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attention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security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spring.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在早春的时候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政府敦促每个市民关注食品安全。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952155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2034714"/>
            <a:ext cx="11521280" cy="2040424"/>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2"/>
          <a:stretch>
            <a:fillRect/>
          </a:stretch>
        </p:blipFill>
        <p:spPr>
          <a:xfrm>
            <a:off x="766615" y="1885778"/>
            <a:ext cx="2088232" cy="410579"/>
          </a:xfrm>
          <a:prstGeom prst="rect">
            <a:avLst/>
          </a:prstGeom>
        </p:spPr>
      </p:pic>
      <p:sp>
        <p:nvSpPr>
          <p:cNvPr id="2" name="内容占位符 1"/>
          <p:cNvSpPr>
            <a:spLocks noGrp="1"/>
          </p:cNvSpPr>
          <p:nvPr>
            <p:ph idx="1"/>
          </p:nvPr>
        </p:nvSpPr>
        <p:spPr>
          <a:xfrm>
            <a:off x="360854" y="2322746"/>
            <a:ext cx="11485848" cy="175432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urgent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紧急的；迫切的；急迫的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urgently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紧急地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urgency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紧急；催促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6228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268576"/>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random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随机的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不可思议</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圆角矩形 6"/>
          <p:cNvSpPr/>
          <p:nvPr/>
        </p:nvSpPr>
        <p:spPr bwMode="auto">
          <a:xfrm>
            <a:off x="387524" y="2186280"/>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8" name="组合 7"/>
          <p:cNvGrpSpPr/>
          <p:nvPr/>
        </p:nvGrpSpPr>
        <p:grpSpPr>
          <a:xfrm>
            <a:off x="555339" y="1988840"/>
            <a:ext cx="11151159" cy="598551"/>
            <a:chOff x="555339" y="1278285"/>
            <a:chExt cx="11151159" cy="598551"/>
          </a:xfrm>
        </p:grpSpPr>
        <p:pic>
          <p:nvPicPr>
            <p:cNvPr id="9"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0"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1"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2" name="内容占位符 1"/>
          <p:cNvSpPr txBox="1">
            <a:spLocks/>
          </p:cNvSpPr>
          <p:nvPr/>
        </p:nvSpPr>
        <p:spPr bwMode="auto">
          <a:xfrm>
            <a:off x="360854" y="2227351"/>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strange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random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things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flashed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我有一种强烈的欲望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想看看眼前那些随机闪现的东西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2"/>
          <p:cNvSpPr txBox="1">
            <a:spLocks/>
          </p:cNvSpPr>
          <p:nvPr/>
        </p:nvSpPr>
        <p:spPr bwMode="auto">
          <a:xfrm>
            <a:off x="360854" y="3500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information is processed in a random order.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信息是按随机顺序处理的。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59297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962144"/>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integrity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诚实正直</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完整</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完好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圆角矩形 9"/>
          <p:cNvSpPr/>
          <p:nvPr/>
        </p:nvSpPr>
        <p:spPr bwMode="auto">
          <a:xfrm>
            <a:off x="387524" y="1906123"/>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11" name="内容占位符 1"/>
          <p:cNvSpPr txBox="1">
            <a:spLocks/>
          </p:cNvSpPr>
          <p:nvPr/>
        </p:nvSpPr>
        <p:spPr bwMode="auto">
          <a:xfrm>
            <a:off x="360854" y="1906123"/>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gradually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admired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wisdom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integrity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但她逐渐欣赏托尼的智慧和正直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并且开始信任他。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12" name="组合 11"/>
          <p:cNvGrpSpPr/>
          <p:nvPr/>
        </p:nvGrpSpPr>
        <p:grpSpPr>
          <a:xfrm>
            <a:off x="555339" y="1667612"/>
            <a:ext cx="11151159" cy="598551"/>
            <a:chOff x="555339" y="1278285"/>
            <a:chExt cx="11151159" cy="598551"/>
          </a:xfrm>
        </p:grpSpPr>
        <p:pic>
          <p:nvPicPr>
            <p:cNvPr id="13"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4"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5"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6" name="内容占位符 3"/>
          <p:cNvSpPr txBox="1">
            <a:spLocks/>
          </p:cNvSpPr>
          <p:nvPr/>
        </p:nvSpPr>
        <p:spPr bwMode="auto">
          <a:xfrm>
            <a:off x="360854" y="3230974"/>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integrity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诚实正直</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personal/professional/artist’s integrity</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个人的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职业上的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艺术家的诚实正直</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integrity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完整；完好</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respect the territorial integrity of the nation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尊重该国的领土完整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7" name="TS8.EPS" descr="id:2147487170;FounderCES"/>
          <p:cNvPicPr/>
          <p:nvPr/>
        </p:nvPicPr>
        <p:blipFill>
          <a:blip r:embed="rId3"/>
          <a:stretch>
            <a:fillRect/>
          </a:stretch>
        </p:blipFill>
        <p:spPr>
          <a:xfrm>
            <a:off x="443070" y="3420208"/>
            <a:ext cx="1008112" cy="342157"/>
          </a:xfrm>
          <a:prstGeom prst="rect">
            <a:avLst/>
          </a:prstGeom>
        </p:spPr>
      </p:pic>
    </p:spTree>
    <p:extLst>
      <p:ext uri="{BB962C8B-B14F-4D97-AF65-F5344CB8AC3E}">
        <p14:creationId xmlns:p14="http://schemas.microsoft.com/office/powerpoint/2010/main" val="21065408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3122"/>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random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胡乱地；随便地；任意地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random sample/selection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随机抽样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随意采样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based our analysis on a random sample of more than 200 males.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我们随机抽取了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多名男性作为样本进行了分析。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random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她随意翻到一页就看了起来。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7352;FounderCES"/>
          <p:cNvPicPr/>
          <p:nvPr/>
        </p:nvPicPr>
        <p:blipFill>
          <a:blip r:embed="rId2"/>
          <a:stretch>
            <a:fillRect/>
          </a:stretch>
        </p:blipFill>
        <p:spPr>
          <a:xfrm>
            <a:off x="360854" y="1321695"/>
            <a:ext cx="954812" cy="324067"/>
          </a:xfrm>
          <a:prstGeom prst="rect">
            <a:avLst/>
          </a:prstGeom>
        </p:spPr>
      </p:pic>
      <p:sp>
        <p:nvSpPr>
          <p:cNvPr id="5" name="圆角矩形 4"/>
          <p:cNvSpPr/>
          <p:nvPr/>
        </p:nvSpPr>
        <p:spPr bwMode="auto">
          <a:xfrm>
            <a:off x="334566" y="4053080"/>
            <a:ext cx="11521280" cy="1533001"/>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3"/>
          <a:stretch>
            <a:fillRect/>
          </a:stretch>
        </p:blipFill>
        <p:spPr>
          <a:xfrm>
            <a:off x="766615" y="4022026"/>
            <a:ext cx="2088232" cy="410579"/>
          </a:xfrm>
          <a:prstGeom prst="rect">
            <a:avLst/>
          </a:prstGeom>
        </p:spPr>
      </p:pic>
      <p:sp>
        <p:nvSpPr>
          <p:cNvPr id="7" name="内容占位符 1"/>
          <p:cNvSpPr txBox="1">
            <a:spLocks/>
          </p:cNvSpPr>
          <p:nvPr/>
        </p:nvSpPr>
        <p:spPr bwMode="auto">
          <a:xfrm>
            <a:off x="360854" y="445899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randomly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随便地，任意地；无目的地，胡乱地</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randomness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随意；无安排；不可测性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821326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06574" y="1102092"/>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explode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爆炸</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爆破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圆角矩形 6"/>
          <p:cNvSpPr/>
          <p:nvPr/>
        </p:nvSpPr>
        <p:spPr bwMode="auto">
          <a:xfrm>
            <a:off x="433244" y="1984772"/>
            <a:ext cx="11449272" cy="1807937"/>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8" name="组合 7"/>
          <p:cNvGrpSpPr/>
          <p:nvPr/>
        </p:nvGrpSpPr>
        <p:grpSpPr>
          <a:xfrm>
            <a:off x="601059" y="1776623"/>
            <a:ext cx="11151159" cy="598551"/>
            <a:chOff x="555339" y="1278285"/>
            <a:chExt cx="11151159" cy="598551"/>
          </a:xfrm>
        </p:grpSpPr>
        <p:pic>
          <p:nvPicPr>
            <p:cNvPr id="9"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0"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1"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2" name="内容占位符 1"/>
          <p:cNvSpPr txBox="1">
            <a:spLocks/>
          </p:cNvSpPr>
          <p:nvPr/>
        </p:nvSpPr>
        <p:spPr bwMode="auto">
          <a:xfrm>
            <a:off x="406574" y="201513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stopped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occupied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forced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explode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bomb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但是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如果我停下来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同一空间被别的东西占据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我们就会被挤在一起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然后像炸弹一样爆炸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2"/>
          <p:cNvSpPr txBox="1">
            <a:spLocks/>
          </p:cNvSpPr>
          <p:nvPr/>
        </p:nvSpPr>
        <p:spPr bwMode="auto">
          <a:xfrm>
            <a:off x="406574" y="3784972"/>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clearing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bomb</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exploded.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他们在清理时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第二颗炸弹爆炸了。</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population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explodes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tourist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season.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旅游季节人数暴涨至</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164957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3122"/>
            <a:ext cx="11485848" cy="230832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explode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爆炸；推翻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explode sth into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突然做起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来；突然活跃起来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Columbus helped to explode the theory that the earth was flat.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哥伦布帮助推翻了地球是平的的理论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7352;FounderCES"/>
          <p:cNvPicPr/>
          <p:nvPr/>
        </p:nvPicPr>
        <p:blipFill>
          <a:blip r:embed="rId2"/>
          <a:stretch>
            <a:fillRect/>
          </a:stretch>
        </p:blipFill>
        <p:spPr>
          <a:xfrm>
            <a:off x="360854" y="1321695"/>
            <a:ext cx="954812" cy="324067"/>
          </a:xfrm>
          <a:prstGeom prst="rect">
            <a:avLst/>
          </a:prstGeom>
        </p:spPr>
      </p:pic>
      <p:sp>
        <p:nvSpPr>
          <p:cNvPr id="5" name="圆角矩形 4"/>
          <p:cNvSpPr/>
          <p:nvPr/>
        </p:nvSpPr>
        <p:spPr bwMode="auto">
          <a:xfrm>
            <a:off x="334566" y="3333000"/>
            <a:ext cx="11521280" cy="1533001"/>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3"/>
          <a:stretch>
            <a:fillRect/>
          </a:stretch>
        </p:blipFill>
        <p:spPr>
          <a:xfrm>
            <a:off x="766615" y="3301946"/>
            <a:ext cx="2088232" cy="410579"/>
          </a:xfrm>
          <a:prstGeom prst="rect">
            <a:avLst/>
          </a:prstGeom>
        </p:spPr>
      </p:pic>
      <p:sp>
        <p:nvSpPr>
          <p:cNvPr id="7" name="内容占位符 1"/>
          <p:cNvSpPr txBox="1">
            <a:spLocks/>
          </p:cNvSpPr>
          <p:nvPr/>
        </p:nvSpPr>
        <p:spPr bwMode="auto">
          <a:xfrm>
            <a:off x="360854"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explosion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爆炸；爆发；激增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bomb/nuclear/gas explosion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炸弹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气体爆炸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1935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17907"/>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basis</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根据</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以</a:t>
            </a:r>
            <a:r>
              <a:rPr lang="en-US" altLang="zh-CN" b="1">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的方式</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基准</a:t>
            </a:r>
            <a:r>
              <a:rPr lang="zh-CN" altLang="zh-CN" b="1"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7275;FounderCES"/>
          <p:cNvPicPr/>
          <p:nvPr/>
        </p:nvPicPr>
        <p:blipFill>
          <a:blip r:embed="rId2"/>
          <a:stretch>
            <a:fillRect/>
          </a:stretch>
        </p:blipFill>
        <p:spPr>
          <a:xfrm>
            <a:off x="406574" y="1187885"/>
            <a:ext cx="2082586" cy="401631"/>
          </a:xfrm>
          <a:prstGeom prst="rect">
            <a:avLst/>
          </a:prstGeom>
        </p:spPr>
      </p:pic>
      <p:sp>
        <p:nvSpPr>
          <p:cNvPr id="4" name="圆角矩形 3"/>
          <p:cNvSpPr/>
          <p:nvPr/>
        </p:nvSpPr>
        <p:spPr bwMode="auto">
          <a:xfrm>
            <a:off x="433244" y="2410179"/>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5" name="组合 4"/>
          <p:cNvGrpSpPr/>
          <p:nvPr/>
        </p:nvGrpSpPr>
        <p:grpSpPr>
          <a:xfrm>
            <a:off x="601059" y="2194155"/>
            <a:ext cx="11151159" cy="598551"/>
            <a:chOff x="555339" y="1278285"/>
            <a:chExt cx="11151159" cy="598551"/>
          </a:xfrm>
        </p:grpSpPr>
        <p:pic>
          <p:nvPicPr>
            <p:cNvPr id="6"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7"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8"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9" name="内容占位符 1"/>
          <p:cNvSpPr txBox="1">
            <a:spLocks/>
          </p:cNvSpPr>
          <p:nvPr/>
        </p:nvSpPr>
        <p:spPr bwMode="auto">
          <a:xfrm>
            <a:off x="406574" y="243266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ices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typically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daily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为工作或服务支付的钱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通常是日结或周结。</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655050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980728"/>
            <a:ext cx="11521280" cy="4811211"/>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2"/>
          <a:stretch>
            <a:fillRect/>
          </a:stretch>
        </p:blipFill>
        <p:spPr>
          <a:xfrm>
            <a:off x="766615" y="975808"/>
            <a:ext cx="2088232" cy="410579"/>
          </a:xfrm>
          <a:prstGeom prst="rect">
            <a:avLst/>
          </a:prstGeom>
        </p:spPr>
      </p:pic>
      <p:sp>
        <p:nvSpPr>
          <p:cNvPr id="2" name="内容占位符 1"/>
          <p:cNvSpPr>
            <a:spLocks noGrp="1"/>
          </p:cNvSpPr>
          <p:nvPr>
            <p:ph idx="1"/>
          </p:nvPr>
        </p:nvSpPr>
        <p:spPr>
          <a:xfrm>
            <a:off x="360854" y="1412776"/>
            <a:ext cx="11485848" cy="44647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basis of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basis that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 daily/day-to-day/weekly/regular basis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按每天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每周一次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定期的标准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form the basis for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打基础；构成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的基础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base... on/upon...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基础之上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based on/upon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为基础；依据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basic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基本的；基础的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basically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基本上；大体上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840679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idx="1"/>
          </p:nvPr>
        </p:nvSpPr>
        <p:spPr>
          <a:xfrm>
            <a:off x="369998" y="1574790"/>
            <a:ext cx="11485848" cy="2862322"/>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parent-children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relationship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mutual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respect.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良好的亲子关系应该建立在相互理解和尊重的基础上。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ideos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banned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iolent.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有些录像带因暴力镜头过多而被封禁。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theory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seems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这一理论似乎没有事实根据。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2168767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91400"/>
            <a:ext cx="11485848" cy="58798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basis/base/foundation</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7415;FounderCES"/>
          <p:cNvPicPr/>
          <p:nvPr/>
        </p:nvPicPr>
        <p:blipFill>
          <a:blip r:embed="rId2"/>
          <a:stretch>
            <a:fillRect/>
          </a:stretch>
        </p:blipFill>
        <p:spPr>
          <a:xfrm>
            <a:off x="371470" y="1341540"/>
            <a:ext cx="2159927" cy="503284"/>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2587509289"/>
              </p:ext>
            </p:extLst>
          </p:nvPr>
        </p:nvGraphicFramePr>
        <p:xfrm>
          <a:off x="334567" y="2348880"/>
          <a:ext cx="11521280" cy="3291840"/>
        </p:xfrm>
        <a:graphic>
          <a:graphicData uri="http://schemas.openxmlformats.org/drawingml/2006/table">
            <a:tbl>
              <a:tblPr firstRow="1" firstCol="1" bandRow="1"/>
              <a:tblGrid>
                <a:gridCol w="2664295">
                  <a:extLst>
                    <a:ext uri="{9D8B030D-6E8A-4147-A177-3AD203B41FA5}">
                      <a16:colId xmlns:a16="http://schemas.microsoft.com/office/drawing/2014/main" val="4106338057"/>
                    </a:ext>
                  </a:extLst>
                </a:gridCol>
                <a:gridCol w="5256584">
                  <a:extLst>
                    <a:ext uri="{9D8B030D-6E8A-4147-A177-3AD203B41FA5}">
                      <a16:colId xmlns:a16="http://schemas.microsoft.com/office/drawing/2014/main" val="564449975"/>
                    </a:ext>
                  </a:extLst>
                </a:gridCol>
                <a:gridCol w="3600401">
                  <a:extLst>
                    <a:ext uri="{9D8B030D-6E8A-4147-A177-3AD203B41FA5}">
                      <a16:colId xmlns:a16="http://schemas.microsoft.com/office/drawing/2014/main" val="1533128491"/>
                    </a:ext>
                  </a:extLst>
                </a:gridCol>
              </a:tblGrid>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basis</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基础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根据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多指无形或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抽象的事物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823644976"/>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base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基础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基地</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以</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为基础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据点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多指有形或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物质的东西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4018343516"/>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foundation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基础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地基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意义较具体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常指基础或地基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4040470912"/>
                  </a:ext>
                </a:extLst>
              </a:tr>
            </a:tbl>
          </a:graphicData>
        </a:graphic>
      </p:graphicFrame>
    </p:spTree>
    <p:extLst>
      <p:ext uri="{BB962C8B-B14F-4D97-AF65-F5344CB8AC3E}">
        <p14:creationId xmlns:p14="http://schemas.microsoft.com/office/powerpoint/2010/main" val="42915471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idx="1"/>
          </p:nvPr>
        </p:nvSpPr>
        <p:spPr>
          <a:xfrm>
            <a:off x="360854" y="1224042"/>
            <a:ext cx="11485848" cy="583942"/>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D8657B"/>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占上风</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取而代之</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接管</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接手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433244" y="2106722"/>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4" name="组合 3"/>
          <p:cNvGrpSpPr/>
          <p:nvPr/>
        </p:nvGrpSpPr>
        <p:grpSpPr>
          <a:xfrm>
            <a:off x="601059" y="1890698"/>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1"/>
          <p:cNvSpPr txBox="1">
            <a:spLocks/>
          </p:cNvSpPr>
          <p:nvPr/>
        </p:nvSpPr>
        <p:spPr bwMode="auto">
          <a:xfrm>
            <a:off x="406574" y="212920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sci-fi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stories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robots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superior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在科幻小说中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机器人通常会变得更高级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并接管一切。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9"/>
          <p:cNvSpPr txBox="1">
            <a:spLocks/>
          </p:cNvSpPr>
          <p:nvPr/>
        </p:nvSpPr>
        <p:spPr bwMode="auto">
          <a:xfrm>
            <a:off x="360854" y="340286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我总有一天会接管这家公司。</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urban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rural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国家可以对城乡土地实行征用。</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negati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尽量别被消极的想法左右。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536437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1452840"/>
            <a:ext cx="11521280" cy="3614734"/>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2"/>
          <a:stretch>
            <a:fillRect/>
          </a:stretch>
        </p:blipFill>
        <p:spPr>
          <a:xfrm>
            <a:off x="766615" y="1375912"/>
            <a:ext cx="2088232" cy="410579"/>
          </a:xfrm>
          <a:prstGeom prst="rect">
            <a:avLst/>
          </a:prstGeom>
        </p:spPr>
      </p:pic>
      <p:sp>
        <p:nvSpPr>
          <p:cNvPr id="2" name="内容占位符 1"/>
          <p:cNvSpPr>
            <a:spLocks noGrp="1"/>
          </p:cNvSpPr>
          <p:nvPr>
            <p:ph idx="1"/>
          </p:nvPr>
        </p:nvSpPr>
        <p:spPr>
          <a:xfrm>
            <a:off x="360854" y="1812880"/>
            <a:ext cx="11485848" cy="341632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off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脱去（</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衣服等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飞机等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）起飞；成功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呈现；雇用；承担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up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拿起；着手处理；占据（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时间、空间等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in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收留；吸收；欺骗；领会；理解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for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当作；误认为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down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记下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106020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5010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conflict</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冲突或抵触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圆角矩形 4"/>
          <p:cNvSpPr/>
          <p:nvPr/>
        </p:nvSpPr>
        <p:spPr bwMode="auto">
          <a:xfrm>
            <a:off x="433244" y="1973385"/>
            <a:ext cx="11449272" cy="1643579"/>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6" name="组合 5"/>
          <p:cNvGrpSpPr/>
          <p:nvPr/>
        </p:nvGrpSpPr>
        <p:grpSpPr>
          <a:xfrm>
            <a:off x="601059" y="1744756"/>
            <a:ext cx="11151159" cy="598551"/>
            <a:chOff x="555339" y="1278285"/>
            <a:chExt cx="11151159" cy="598551"/>
          </a:xfrm>
        </p:grpSpPr>
        <p:pic>
          <p:nvPicPr>
            <p:cNvPr id="7"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1" name="内容占位符 1"/>
          <p:cNvSpPr txBox="1">
            <a:spLocks/>
          </p:cNvSpPr>
          <p:nvPr/>
        </p:nvSpPr>
        <p:spPr bwMode="auto">
          <a:xfrm>
            <a:off x="406574" y="198326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except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conflict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机器人必须服从人类给它的命令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除非这种命令与第一定律相冲突。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内容占位符 9"/>
          <p:cNvSpPr txBox="1">
            <a:spLocks/>
          </p:cNvSpPr>
          <p:nvPr/>
        </p:nvSpPr>
        <p:spPr bwMode="auto">
          <a:xfrm>
            <a:off x="360854"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conflict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earlier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findings.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这些结果与早期的发现相互矛盾。</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herself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conflict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future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她发现自己在将来择业的问题上与父母存在着分歧。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103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idx="1"/>
          </p:nvPr>
        </p:nvSpPr>
        <p:spPr>
          <a:xfrm>
            <a:off x="360854" y="746120"/>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appointment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预约</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约会</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委任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圆角矩形 10"/>
          <p:cNvSpPr/>
          <p:nvPr/>
        </p:nvSpPr>
        <p:spPr bwMode="auto">
          <a:xfrm>
            <a:off x="387524" y="1556792"/>
            <a:ext cx="11449272" cy="1358330"/>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12" name="组合 11"/>
          <p:cNvGrpSpPr/>
          <p:nvPr/>
        </p:nvGrpSpPr>
        <p:grpSpPr>
          <a:xfrm>
            <a:off x="555339" y="1340768"/>
            <a:ext cx="11151159" cy="598551"/>
            <a:chOff x="555339" y="1278285"/>
            <a:chExt cx="11151159" cy="598551"/>
          </a:xfrm>
        </p:grpSpPr>
        <p:pic>
          <p:nvPicPr>
            <p:cNvPr id="13"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4"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5"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6" name="内容占位符 9"/>
          <p:cNvSpPr txBox="1">
            <a:spLocks/>
          </p:cNvSpPr>
          <p:nvPr/>
        </p:nvSpPr>
        <p:spPr bwMode="auto">
          <a:xfrm>
            <a:off x="406574" y="17008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appointment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nails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expensive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clothes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她按照约定去涂了指甲油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然后走进了一家昂贵的服装店。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7" name="内容占位符 1"/>
          <p:cNvSpPr txBox="1">
            <a:spLocks/>
          </p:cNvSpPr>
          <p:nvPr/>
        </p:nvSpPr>
        <p:spPr bwMode="auto">
          <a:xfrm>
            <a:off x="360854" y="2996952"/>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mj-ea"/>
                <a:ea typeface="+mj-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arranged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Friday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afternoon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她在星期五下午</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安排了一个约会。</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mj-ea"/>
                <a:ea typeface="+mj-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advance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如果你提前电话预约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就不用等了。</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mj-ea"/>
                <a:ea typeface="+mj-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stopping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我没有事先约定就冒昧拜访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希望你别介意。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494892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1340768"/>
            <a:ext cx="11521280" cy="2715804"/>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2"/>
          <a:stretch>
            <a:fillRect/>
          </a:stretch>
        </p:blipFill>
        <p:spPr>
          <a:xfrm>
            <a:off x="766615" y="1375912"/>
            <a:ext cx="2088232" cy="410579"/>
          </a:xfrm>
          <a:prstGeom prst="rect">
            <a:avLst/>
          </a:prstGeom>
        </p:spPr>
      </p:pic>
      <p:sp>
        <p:nvSpPr>
          <p:cNvPr id="2" name="内容占位符 1"/>
          <p:cNvSpPr>
            <a:spLocks noGrp="1"/>
          </p:cNvSpPr>
          <p:nvPr>
            <p:ph idx="1"/>
          </p:nvPr>
        </p:nvSpPr>
        <p:spPr>
          <a:xfrm>
            <a:off x="360854" y="1812880"/>
            <a:ext cx="11485848" cy="230832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conflict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冲突，抵触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冲突，矛盾；斗争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into conflict with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resol</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the conflict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解决矛盾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conflict of interest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利益冲突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574293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5010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turn</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关掉</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熄灭</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在场</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使朝外</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结果</a:t>
            </a:r>
            <a:r>
              <a:rPr lang="zh-CN" altLang="zh-CN" b="1"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是</a:t>
            </a:r>
            <a:endParaRPr lang="en-US" altLang="zh-CN" b="1"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5" name="圆角矩形 4"/>
          <p:cNvSpPr/>
          <p:nvPr/>
        </p:nvSpPr>
        <p:spPr bwMode="auto">
          <a:xfrm>
            <a:off x="433244" y="1978131"/>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6" name="组合 5"/>
          <p:cNvGrpSpPr/>
          <p:nvPr/>
        </p:nvGrpSpPr>
        <p:grpSpPr>
          <a:xfrm>
            <a:off x="601059" y="1744756"/>
            <a:ext cx="11151159" cy="598551"/>
            <a:chOff x="555339" y="1278285"/>
            <a:chExt cx="11151159" cy="598551"/>
          </a:xfrm>
        </p:grpSpPr>
        <p:pic>
          <p:nvPicPr>
            <p:cNvPr id="7"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1" name="内容占位符 1"/>
          <p:cNvSpPr txBox="1">
            <a:spLocks/>
          </p:cNvSpPr>
          <p:nvPr/>
        </p:nvSpPr>
        <p:spPr bwMode="auto">
          <a:xfrm>
            <a:off x="406574" y="1983267"/>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lamp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moment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黑夜来临了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仿佛一盏灯正在熄灭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又过了一会儿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白天来临了</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2" name="内容占位符 9"/>
          <p:cNvSpPr txBox="1">
            <a:spLocks/>
          </p:cNvSpPr>
          <p:nvPr/>
        </p:nvSpPr>
        <p:spPr bwMode="auto">
          <a:xfrm>
            <a:off x="360854" y="3212976"/>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captain</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turned</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smoking</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signs.</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机长关掉了</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禁止吸烟</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标志灯。</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doctor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他自称是个医生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结果证明他是个骗子。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lights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临睡前别忘了关灯。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masses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如果作家不深入群众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就不会写出好作品来</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7259710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1199775"/>
            <a:ext cx="11521280" cy="4373828"/>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2"/>
          <a:stretch>
            <a:fillRect/>
          </a:stretch>
        </p:blipFill>
        <p:spPr>
          <a:xfrm>
            <a:off x="766615" y="1196752"/>
            <a:ext cx="2088232" cy="410579"/>
          </a:xfrm>
          <a:prstGeom prst="rect">
            <a:avLst/>
          </a:prstGeom>
        </p:spPr>
      </p:pic>
      <p:sp>
        <p:nvSpPr>
          <p:cNvPr id="2" name="内容占位符 1"/>
          <p:cNvSpPr>
            <a:spLocks noGrp="1"/>
          </p:cNvSpPr>
          <p:nvPr>
            <p:ph idx="1"/>
          </p:nvPr>
        </p:nvSpPr>
        <p:spPr>
          <a:xfrm>
            <a:off x="360854" y="1633720"/>
            <a:ext cx="11485848" cy="397031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down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关小；拒绝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up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出现；露面；调大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away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拒绝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入内；把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打发走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转向；变成；求助于；翻到（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书的某页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打翻；翻身；移交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off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关掉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4773832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5010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fall</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楷体" panose="02010609060101010101" pitchFamily="49" charset="-122"/>
                <a:cs typeface="Times New Roman" panose="02020603050405020304" pitchFamily="18" charset="0"/>
              </a:rPr>
              <a:t>逐渐</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减少</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消失</a:t>
            </a:r>
            <a:endParaRPr lang="en-US" altLang="zh-CN" b="1"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5" name="圆角矩形 4"/>
          <p:cNvSpPr/>
          <p:nvPr/>
        </p:nvSpPr>
        <p:spPr bwMode="auto">
          <a:xfrm>
            <a:off x="433244" y="1978131"/>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6" name="组合 5"/>
          <p:cNvGrpSpPr/>
          <p:nvPr/>
        </p:nvGrpSpPr>
        <p:grpSpPr>
          <a:xfrm>
            <a:off x="601059" y="1744756"/>
            <a:ext cx="11151159" cy="598551"/>
            <a:chOff x="555339" y="1278285"/>
            <a:chExt cx="11151159" cy="598551"/>
          </a:xfrm>
        </p:grpSpPr>
        <p:pic>
          <p:nvPicPr>
            <p:cNvPr id="7"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1" name="内容占位符 1"/>
          <p:cNvSpPr txBox="1">
            <a:spLocks/>
          </p:cNvSpPr>
          <p:nvPr/>
        </p:nvSpPr>
        <p:spPr bwMode="auto">
          <a:xfrm>
            <a:off x="406574" y="1983267"/>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walls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laboratory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left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当我的速度加快时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实验室的墙壁消失了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我已经进入了旷野</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2" name="内容占位符 9"/>
          <p:cNvSpPr txBox="1">
            <a:spLocks/>
          </p:cNvSpPr>
          <p:nvPr/>
        </p:nvSpPr>
        <p:spPr bwMode="auto">
          <a:xfrm>
            <a:off x="360854" y="321297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scarcely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anybody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rapidly.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你简直难以相信一个人会消瘦得这么快。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medicine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aches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你服下这个药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一切疼痛就会消失</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1681347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900176"/>
            <a:ext cx="11521280" cy="5292332"/>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2"/>
          <a:stretch>
            <a:fillRect/>
          </a:stretch>
        </p:blipFill>
        <p:spPr>
          <a:xfrm>
            <a:off x="766615" y="908720"/>
            <a:ext cx="2088232" cy="410579"/>
          </a:xfrm>
          <a:prstGeom prst="rect">
            <a:avLst/>
          </a:prstGeom>
        </p:spPr>
      </p:pic>
      <p:sp>
        <p:nvSpPr>
          <p:cNvPr id="2" name="内容占位符 1"/>
          <p:cNvSpPr>
            <a:spLocks noGrp="1"/>
          </p:cNvSpPr>
          <p:nvPr>
            <p:ph idx="1"/>
          </p:nvPr>
        </p:nvSpPr>
        <p:spPr>
          <a:xfrm>
            <a:off x="360854" y="1345688"/>
            <a:ext cx="11485848" cy="4842031"/>
          </a:xfrm>
        </p:spPr>
        <p:txBody>
          <a:bodyPr/>
          <a:lstStyle/>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 ill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 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跌倒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 asleep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睡着；入睡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 back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后退；倒退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 in lo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with...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 into the habit of...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 apart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分裂；解体；崩溃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 behind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落后（</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于对手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），落在后面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 down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表现不足（</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或有误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）；失败；倒下；跌倒；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倒塌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691900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8882"/>
            <a:ext cx="11485848" cy="397031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panic</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mode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habits.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在恐慌状态中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我们又回到了我们的老习惯。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forward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behind.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不进则退。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ilisation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iew.</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文明将崩溃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在他们看来。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adults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大多数成年人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当他们摔倒了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会对此大惊小怪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甚至不会再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3253795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919911"/>
            <a:ext cx="11494992" cy="1156124"/>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XB4.EPS" descr="id:2147487296;FounderCES"/>
          <p:cNvPicPr/>
          <p:nvPr/>
        </p:nvPicPr>
        <p:blipFill>
          <a:blip r:embed="rId2"/>
          <a:stretch>
            <a:fillRect/>
          </a:stretch>
        </p:blipFill>
        <p:spPr>
          <a:xfrm>
            <a:off x="379904" y="1340768"/>
            <a:ext cx="2082586" cy="401631"/>
          </a:xfrm>
          <a:prstGeom prst="rect">
            <a:avLst/>
          </a:prstGeom>
        </p:spPr>
      </p:pic>
      <p:sp>
        <p:nvSpPr>
          <p:cNvPr id="2" name="内容占位符 1"/>
          <p:cNvSpPr>
            <a:spLocks noGrp="1"/>
          </p:cNvSpPr>
          <p:nvPr>
            <p:ph idx="1"/>
          </p:nvPr>
        </p:nvSpPr>
        <p:spPr>
          <a:xfrm>
            <a:off x="360854" y="1820400"/>
            <a:ext cx="11485848" cy="1130246"/>
          </a:xfrm>
        </p:spPr>
        <p:txBody>
          <a:bodyPr/>
          <a:lstStyle/>
          <a:p>
            <a:pPr hangingPunct="0">
              <a:spcAft>
                <a:spcPts val="0"/>
              </a:spcAft>
            </a:pPr>
            <a:r>
              <a:rPr lang="en-US" altLang="zh-CN" b="1" u="sng">
                <a:solidFill>
                  <a:srgbClr val="00B0F0"/>
                </a:solidFill>
                <a:uFill>
                  <a:solidFill>
                    <a:srgbClr val="FFE1D9"/>
                  </a:solidFill>
                </a:uFill>
                <a:latin typeface="Times New Roman" panose="02020603050405020304" pitchFamily="18" charset="0"/>
                <a:ea typeface="宋体" panose="02010600030101010101" pitchFamily="2" charset="-122"/>
                <a:cs typeface="Times New Roman" panose="02020603050405020304" pitchFamily="18" charset="0"/>
              </a:rPr>
              <a:t>It was at ten o’clock today that</a:t>
            </a:r>
            <a:r>
              <a:rPr lang="en-US" altLang="zh-CN" b="1" u="sng">
                <a:solidFill>
                  <a:srgbClr val="000000"/>
                </a:solidFill>
                <a:uFill>
                  <a:solidFill>
                    <a:srgbClr val="FFE1D9"/>
                  </a:solidFill>
                </a:uFill>
                <a:latin typeface="Times New Roman" panose="02020603050405020304" pitchFamily="18" charset="0"/>
                <a:ea typeface="宋体" panose="02010600030101010101" pitchFamily="2" charset="-122"/>
                <a:cs typeface="Times New Roman" panose="02020603050405020304" pitchFamily="18" charset="0"/>
              </a:rPr>
              <a:t> the first of all Time Machines began its career.</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今天十点钟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第一个时间机器开始了它的使命</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51225300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idx="1"/>
          </p:nvPr>
        </p:nvSpPr>
        <p:spPr>
          <a:xfrm>
            <a:off x="360854" y="746120"/>
            <a:ext cx="11485848" cy="563231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at ten o’clock today that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为强调句型：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＋其他成分。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强调句型的基本结构为：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is/was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＋其他成分。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此结构中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没有词汇意义，只是引出被强调部分，只能强调主语、宾语、状语，不能强调谓语。被强调的成分是表示人的词时用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，而被强调部分是其他时（</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事物、时间、地点等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）只能用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It was</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John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who/that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bought an old bike yesterday in a marketplace.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是约翰昨天在市场上买了辆旧自行车。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It was</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until I got off the bus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realised it.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直到下车之后我才意识到这事。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It was</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classroom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left my umbrella.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我把雨伞落在了教室里</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7303;FounderCES"/>
          <p:cNvPicPr/>
          <p:nvPr/>
        </p:nvPicPr>
        <p:blipFill>
          <a:blip r:embed="rId2"/>
          <a:stretch>
            <a:fillRect/>
          </a:stretch>
        </p:blipFill>
        <p:spPr>
          <a:xfrm>
            <a:off x="469057" y="908720"/>
            <a:ext cx="1008112" cy="342158"/>
          </a:xfrm>
          <a:prstGeom prst="rect">
            <a:avLst/>
          </a:prstGeom>
        </p:spPr>
      </p:pic>
    </p:spTree>
    <p:extLst>
      <p:ext uri="{BB962C8B-B14F-4D97-AF65-F5344CB8AC3E}">
        <p14:creationId xmlns:p14="http://schemas.microsoft.com/office/powerpoint/2010/main" val="16417626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6565"/>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由于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406574" y="761645"/>
            <a:ext cx="11520000" cy="579123"/>
          </a:xfrm>
          <a:prstGeom prst="rect">
            <a:avLst/>
          </a:prstGeom>
        </p:spPr>
      </p:pic>
      <p:pic>
        <p:nvPicPr>
          <p:cNvPr id="6" name="XB3.eps" descr="id:2147488000;FounderCES"/>
          <p:cNvPicPr/>
          <p:nvPr/>
        </p:nvPicPr>
        <p:blipFill>
          <a:blip r:embed="rId3"/>
          <a:stretch>
            <a:fillRect/>
          </a:stretch>
        </p:blipFill>
        <p:spPr>
          <a:xfrm>
            <a:off x="478583" y="1412776"/>
            <a:ext cx="2016224" cy="387359"/>
          </a:xfrm>
          <a:prstGeom prst="rect">
            <a:avLst/>
          </a:prstGeom>
        </p:spPr>
      </p:pic>
      <p:sp>
        <p:nvSpPr>
          <p:cNvPr id="7" name="圆角矩形 6"/>
          <p:cNvSpPr/>
          <p:nvPr/>
        </p:nvSpPr>
        <p:spPr bwMode="auto">
          <a:xfrm>
            <a:off x="433244" y="2698211"/>
            <a:ext cx="11449272" cy="123484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8" name="组合 7"/>
          <p:cNvGrpSpPr/>
          <p:nvPr/>
        </p:nvGrpSpPr>
        <p:grpSpPr>
          <a:xfrm>
            <a:off x="601059" y="2464836"/>
            <a:ext cx="11151159" cy="598551"/>
            <a:chOff x="555339" y="1278285"/>
            <a:chExt cx="11151159" cy="598551"/>
          </a:xfrm>
        </p:grpSpPr>
        <p:pic>
          <p:nvPicPr>
            <p:cNvPr id="9" name="教材原句S.EPS" descr="id:2147487282;FounderCES"/>
            <p:cNvPicPr/>
            <p:nvPr/>
          </p:nvPicPr>
          <p:blipFill rotWithShape="1">
            <a:blip r:embed="rId4"/>
            <a:srcRect l="3668" t="38852" r="22718" b="42104"/>
            <a:stretch/>
          </p:blipFill>
          <p:spPr>
            <a:xfrm>
              <a:off x="679748" y="1414575"/>
              <a:ext cx="9452098" cy="145278"/>
            </a:xfrm>
            <a:prstGeom prst="rect">
              <a:avLst/>
            </a:prstGeom>
          </p:spPr>
        </p:pic>
        <p:pic>
          <p:nvPicPr>
            <p:cNvPr id="10" name="教材原句S.EPS" descr="id:2147487282;FounderCES"/>
            <p:cNvPicPr/>
            <p:nvPr/>
          </p:nvPicPr>
          <p:blipFill rotWithShape="1">
            <a:blip r:embed="rId4"/>
            <a:srcRect l="77581"/>
            <a:stretch/>
          </p:blipFill>
          <p:spPr>
            <a:xfrm>
              <a:off x="10122321" y="1278285"/>
              <a:ext cx="1584177" cy="419828"/>
            </a:xfrm>
            <a:prstGeom prst="rect">
              <a:avLst/>
            </a:prstGeom>
          </p:spPr>
        </p:pic>
        <p:pic>
          <p:nvPicPr>
            <p:cNvPr id="11" name="教材原句S.EPS" descr="id:2147487163;FounderCES"/>
            <p:cNvPicPr/>
            <p:nvPr/>
          </p:nvPicPr>
          <p:blipFill rotWithShape="1">
            <a:blip r:embed="rId4"/>
            <a:srcRect r="98192" b="-43246"/>
            <a:stretch/>
          </p:blipFill>
          <p:spPr>
            <a:xfrm>
              <a:off x="555339" y="1287810"/>
              <a:ext cx="130250" cy="589026"/>
            </a:xfrm>
            <a:prstGeom prst="rect">
              <a:avLst/>
            </a:prstGeom>
          </p:spPr>
        </p:pic>
      </p:grpSp>
      <p:sp>
        <p:nvSpPr>
          <p:cNvPr id="12" name="内容占位符 1"/>
          <p:cNvSpPr txBox="1">
            <a:spLocks/>
          </p:cNvSpPr>
          <p:nvPr/>
        </p:nvSpPr>
        <p:spPr bwMode="auto">
          <a:xfrm>
            <a:off x="406574" y="2703347"/>
            <a:ext cx="11485848" cy="1137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Batteries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airlines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checked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luggage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explode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erheating.</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航空公司不允许将电池放在托运行李中</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因为电池可能会因过热而爆炸。</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1"/>
          <p:cNvSpPr txBox="1">
            <a:spLocks/>
          </p:cNvSpPr>
          <p:nvPr/>
        </p:nvSpPr>
        <p:spPr bwMode="auto">
          <a:xfrm>
            <a:off x="360854" y="393305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project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abandoned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ernment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funding.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这项工程由于缺乏政府的资助而不得不放弃。</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largely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efforts.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这个队的成功在很大程度上是她努力的结果。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5401689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1746682"/>
            <a:ext cx="11521280" cy="1686301"/>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知识拓展小.EPS" descr="id:2147487177;FounderCES"/>
          <p:cNvPicPr/>
          <p:nvPr/>
        </p:nvPicPr>
        <p:blipFill>
          <a:blip r:embed="rId2"/>
          <a:stretch>
            <a:fillRect/>
          </a:stretch>
        </p:blipFill>
        <p:spPr>
          <a:xfrm>
            <a:off x="766615" y="1741762"/>
            <a:ext cx="2088232" cy="410579"/>
          </a:xfrm>
          <a:prstGeom prst="rect">
            <a:avLst/>
          </a:prstGeom>
        </p:spPr>
      </p:pic>
      <p:sp>
        <p:nvSpPr>
          <p:cNvPr id="2" name="内容占位符 1"/>
          <p:cNvSpPr>
            <a:spLocks noGrp="1"/>
          </p:cNvSpPr>
          <p:nvPr>
            <p:ph idx="1"/>
          </p:nvPr>
        </p:nvSpPr>
        <p:spPr>
          <a:xfrm>
            <a:off x="360854" y="2178730"/>
            <a:ext cx="11485848" cy="1754326"/>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因为，由于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含义的短语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of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owing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 result of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 consequence of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account of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mtClean="0"/>
          </a:p>
        </p:txBody>
      </p:sp>
    </p:spTree>
    <p:extLst>
      <p:ext uri="{BB962C8B-B14F-4D97-AF65-F5344CB8AC3E}">
        <p14:creationId xmlns:p14="http://schemas.microsoft.com/office/powerpoint/2010/main" val="321538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78168"/>
            <a:ext cx="11485848" cy="576248"/>
          </a:xfrm>
        </p:spPr>
        <p:txBody>
          <a:bodyPr/>
          <a:lstStyle/>
          <a:p>
            <a:r>
              <a:rPr lang="en-US" altLang="zh-CN" b="1" smtClean="0">
                <a:solidFill>
                  <a:srgbClr val="000000"/>
                </a:solidFill>
                <a:latin typeface="Times New Roman" panose="02020603050405020304" pitchFamily="18" charset="0"/>
                <a:ea typeface="宋体" panose="02010600030101010101" pitchFamily="2" charset="-122"/>
              </a:rPr>
              <a:t>              have/make </a:t>
            </a:r>
            <a:r>
              <a:rPr lang="en-US" altLang="zh-CN" b="1">
                <a:solidFill>
                  <a:srgbClr val="000000"/>
                </a:solidFill>
                <a:latin typeface="Times New Roman" panose="02020603050405020304" pitchFamily="18" charset="0"/>
                <a:ea typeface="宋体" panose="02010600030101010101" pitchFamily="2" charset="-122"/>
              </a:rPr>
              <a:t>an appointment with sb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约见某人；与某人约会</a:t>
            </a:r>
            <a:endParaRPr lang="zh-CN" altLang="en-US"/>
          </a:p>
        </p:txBody>
      </p:sp>
      <p:pic>
        <p:nvPicPr>
          <p:cNvPr id="7" name="TS8.EPS" descr="id:2147487170;FounderCES"/>
          <p:cNvPicPr/>
          <p:nvPr/>
        </p:nvPicPr>
        <p:blipFill>
          <a:blip r:embed="rId2"/>
          <a:stretch>
            <a:fillRect/>
          </a:stretch>
        </p:blipFill>
        <p:spPr>
          <a:xfrm>
            <a:off x="443070" y="1340768"/>
            <a:ext cx="1008112" cy="342157"/>
          </a:xfrm>
          <a:prstGeom prst="rect">
            <a:avLst/>
          </a:prstGeom>
        </p:spPr>
      </p:pic>
      <p:sp>
        <p:nvSpPr>
          <p:cNvPr id="8" name="圆角矩形 7"/>
          <p:cNvSpPr/>
          <p:nvPr/>
        </p:nvSpPr>
        <p:spPr bwMode="auto">
          <a:xfrm>
            <a:off x="334566" y="2087094"/>
            <a:ext cx="11521280" cy="3286122"/>
          </a:xfrm>
          <a:prstGeom prst="roundRect">
            <a:avLst>
              <a:gd name="adj" fmla="val 5328"/>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9" name="知识拓展小.EPS" descr="id:2147487177;FounderCES"/>
          <p:cNvPicPr/>
          <p:nvPr/>
        </p:nvPicPr>
        <p:blipFill>
          <a:blip r:embed="rId3"/>
          <a:stretch>
            <a:fillRect/>
          </a:stretch>
        </p:blipFill>
        <p:spPr>
          <a:xfrm>
            <a:off x="766615" y="1894156"/>
            <a:ext cx="2088232" cy="410579"/>
          </a:xfrm>
          <a:prstGeom prst="rect">
            <a:avLst/>
          </a:prstGeom>
        </p:spPr>
      </p:pic>
      <p:sp>
        <p:nvSpPr>
          <p:cNvPr id="10" name="内容占位符 1"/>
          <p:cNvSpPr txBox="1">
            <a:spLocks/>
          </p:cNvSpPr>
          <p:nvPr/>
        </p:nvSpPr>
        <p:spPr bwMode="auto">
          <a:xfrm>
            <a:off x="360854" y="2331124"/>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 </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委派；任命；指定；约定；确定</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 sb to be/as...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任命某人（</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 sb to do sth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委派某人做某事</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 time/place for...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安排</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确定时间</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地点</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appointed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约定的；指定的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355700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486386"/>
            <a:ext cx="11494992" cy="1692681"/>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XB4.EPS" descr="id:2147487296;FounderCES"/>
          <p:cNvPicPr/>
          <p:nvPr/>
        </p:nvPicPr>
        <p:blipFill>
          <a:blip r:embed="rId2"/>
          <a:stretch>
            <a:fillRect/>
          </a:stretch>
        </p:blipFill>
        <p:spPr>
          <a:xfrm>
            <a:off x="379904" y="867129"/>
            <a:ext cx="2082586" cy="401631"/>
          </a:xfrm>
          <a:prstGeom prst="rect">
            <a:avLst/>
          </a:prstGeom>
        </p:spPr>
      </p:pic>
      <p:pic>
        <p:nvPicPr>
          <p:cNvPr id="5" name="TS13.EPS" descr="id:2147487303;FounderCES"/>
          <p:cNvPicPr/>
          <p:nvPr/>
        </p:nvPicPr>
        <p:blipFill>
          <a:blip r:embed="rId3"/>
          <a:stretch>
            <a:fillRect/>
          </a:stretch>
        </p:blipFill>
        <p:spPr>
          <a:xfrm>
            <a:off x="469057" y="3390007"/>
            <a:ext cx="1008112" cy="342158"/>
          </a:xfrm>
          <a:prstGeom prst="rect">
            <a:avLst/>
          </a:prstGeom>
        </p:spPr>
      </p:pic>
      <p:sp>
        <p:nvSpPr>
          <p:cNvPr id="2" name="内容占位符 1"/>
          <p:cNvSpPr>
            <a:spLocks noGrp="1"/>
          </p:cNvSpPr>
          <p:nvPr>
            <p:ph idx="1"/>
          </p:nvPr>
        </p:nvSpPr>
        <p:spPr>
          <a:xfrm>
            <a:off x="360854" y="1556792"/>
            <a:ext cx="11485848" cy="1130246"/>
          </a:xfrm>
        </p:spPr>
        <p:txBody>
          <a:bodyPr/>
          <a:lstStyle/>
          <a:p>
            <a:pPr hangingPunct="0">
              <a:spcAft>
                <a:spcPts val="0"/>
              </a:spcAft>
            </a:pPr>
            <a:r>
              <a:rPr lang="en-US" altLang="zh-CN" b="1" u="sng">
                <a:solidFill>
                  <a:srgbClr val="00B0F0"/>
                </a:solidFill>
                <a:uFill>
                  <a:solidFill>
                    <a:srgbClr val="FFE1D9"/>
                  </a:solidFill>
                </a:uFill>
                <a:latin typeface="Times New Roman" panose="02020603050405020304" pitchFamily="18" charset="0"/>
                <a:ea typeface="宋体" panose="02010600030101010101" pitchFamily="2" charset="-122"/>
                <a:cs typeface="Times New Roman" panose="02020603050405020304" pitchFamily="18" charset="0"/>
              </a:rPr>
              <a:t>Since</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don’t 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much time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need to calculate how long</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it will take me to do the task.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由于我没有太多时间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我需要计算完成这项任务需要多长时间</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a:spLocks/>
          </p:cNvSpPr>
          <p:nvPr/>
        </p:nvSpPr>
        <p:spPr bwMode="auto">
          <a:xfrm>
            <a:off x="360854" y="3212976"/>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句中</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，引导原因状语从句。</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takes/took/will take </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一段时间＋</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sth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285653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628800"/>
            <a:ext cx="11485848" cy="2862322"/>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weight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easily.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我永远都在减肥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因为我很容易长胖。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artists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project.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这个项目花费了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多名艺术家一年多的时间。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courage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wrong.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承认错误需要很大的勇气。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884457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62558" y="1988840"/>
            <a:ext cx="4032448" cy="432048"/>
          </a:xfrm>
          <a:prstGeom prst="rect">
            <a:avLst/>
          </a:prstGeom>
        </p:spPr>
      </p:pic>
      <p:sp>
        <p:nvSpPr>
          <p:cNvPr id="2" name="内容占位符 1"/>
          <p:cNvSpPr>
            <a:spLocks noGrp="1"/>
          </p:cNvSpPr>
          <p:nvPr>
            <p:ph idx="1"/>
          </p:nvPr>
        </p:nvSpPr>
        <p:spPr>
          <a:xfrm>
            <a:off x="360854" y="1342509"/>
            <a:ext cx="11485848" cy="3970318"/>
          </a:xfrm>
        </p:spPr>
        <p:txBody>
          <a:bodyPr/>
          <a:lstStyle/>
          <a:p>
            <a:pPr algn="ctr" hangingPunct="0">
              <a:spcAft>
                <a:spcPts val="0"/>
              </a:spcAft>
            </a:pPr>
            <a:r>
              <a:rPr lang="zh-CN" altLang="zh-CN" b="1">
                <a:solidFill>
                  <a:srgbClr val="76BD8A"/>
                </a:solidFill>
                <a:latin typeface="Times New Roman" panose="02020603050405020304" pitchFamily="18" charset="0"/>
                <a:ea typeface="黑体" panose="02010609060101010101" pitchFamily="49" charset="-122"/>
                <a:cs typeface="Times New Roman" panose="02020603050405020304" pitchFamily="18" charset="0"/>
              </a:rPr>
              <a:t>被动语态</a:t>
            </a:r>
            <a:endParaRPr lang="zh-CN" altLang="zh-CN" sz="1050">
              <a:solidFill>
                <a:srgbClr val="76BD8A"/>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被动语态的基本知识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被动语态的构成：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动词＋及物动词的过去分词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被动语态的用法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）不知道或没有必要说出动作的执行者。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books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are written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children.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这些书是为孩子们写的。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future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shopping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will be done</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online.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将来所有的购物都会在网上进行</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3934966" y="729554"/>
            <a:ext cx="4320480" cy="538241"/>
          </a:xfrm>
          <a:prstGeom prst="rect">
            <a:avLst/>
          </a:prstGeom>
        </p:spPr>
      </p:pic>
    </p:spTree>
    <p:extLst>
      <p:ext uri="{BB962C8B-B14F-4D97-AF65-F5344CB8AC3E}">
        <p14:creationId xmlns:p14="http://schemas.microsoft.com/office/powerpoint/2010/main" val="392390776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2862322"/>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）借助被动的动作突出动作的承受者。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was shocked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 bad news.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他对这个坏消息感到非常震惊。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）为使句子结构简练、紧凑。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went to the country and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was warmly welcomed.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他去了那个国家并受到</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热烈</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欢迎。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1952638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八种时态的被动语态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647624926"/>
              </p:ext>
            </p:extLst>
          </p:nvPr>
        </p:nvGraphicFramePr>
        <p:xfrm>
          <a:off x="334566" y="1279299"/>
          <a:ext cx="11521280" cy="4937760"/>
        </p:xfrm>
        <a:graphic>
          <a:graphicData uri="http://schemas.openxmlformats.org/drawingml/2006/table">
            <a:tbl>
              <a:tblPr firstRow="1" firstCol="1" bandRow="1"/>
              <a:tblGrid>
                <a:gridCol w="2218999">
                  <a:extLst>
                    <a:ext uri="{9D8B030D-6E8A-4147-A177-3AD203B41FA5}">
                      <a16:colId xmlns:a16="http://schemas.microsoft.com/office/drawing/2014/main" val="397219560"/>
                    </a:ext>
                  </a:extLst>
                </a:gridCol>
                <a:gridCol w="9302281">
                  <a:extLst>
                    <a:ext uri="{9D8B030D-6E8A-4147-A177-3AD203B41FA5}">
                      <a16:colId xmlns:a16="http://schemas.microsoft.com/office/drawing/2014/main" val="170295980"/>
                    </a:ext>
                  </a:extLst>
                </a:gridCol>
              </a:tblGrid>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时态名称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被动形式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971396503"/>
                  </a:ext>
                </a:extLst>
              </a:tr>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一般现在时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am/is/are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236597959"/>
                  </a:ext>
                </a:extLst>
              </a:tr>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一般过去时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was/were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481808348"/>
                  </a:ext>
                </a:extLst>
              </a:tr>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一般将来时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shall/will</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1074785553"/>
                  </a:ext>
                </a:extLst>
              </a:tr>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过去将来时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would</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1248720943"/>
                  </a:ext>
                </a:extLst>
              </a:tr>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现在进行时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am/is/are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being</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813037383"/>
                  </a:ext>
                </a:extLst>
              </a:tr>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过去进行时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was/were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being</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628247700"/>
                  </a:ext>
                </a:extLst>
              </a:tr>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现在完成时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has/ha</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been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216355884"/>
                  </a:ext>
                </a:extLst>
              </a:tr>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过去完成时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had</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been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372486698"/>
                  </a:ext>
                </a:extLst>
              </a:tr>
            </a:tbl>
          </a:graphicData>
        </a:graphic>
      </p:graphicFrame>
    </p:spTree>
    <p:extLst>
      <p:ext uri="{BB962C8B-B14F-4D97-AF65-F5344CB8AC3E}">
        <p14:creationId xmlns:p14="http://schemas.microsoft.com/office/powerpoint/2010/main" val="232521757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86874"/>
            <a:ext cx="11485848" cy="397031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is taught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our school.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我们学校教英语。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reported that a space station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will be built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moon in years to come.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据报道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在未来的几年里月球上将建立一个空间站。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can’t use the reading room because it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is being repaired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我们不能使用阅览室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因为它正在修缮中。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book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has been finished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will come out soon.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他的书已经写完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很快就要</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版</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9408904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93033"/>
            <a:ext cx="11485848" cy="5632311"/>
          </a:xfrm>
        </p:spPr>
        <p:txBody>
          <a:bodyPr/>
          <a:lstStyle/>
          <a:p>
            <a:pPr hangingPunct="0">
              <a:spcAft>
                <a:spcPts val="0"/>
              </a:spcAft>
            </a:pP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含情态动词的被动语态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构成形式：情态动词＋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＋及物动词的过去分词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should be praised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 teacher.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你应当受到老师的表扬。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homework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must be handed in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afternoon.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你的作业必须在今天下午交。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动词短语的被动语态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有些动词短语相当于及物动词，可用于被动语态。注意，含有动词短语的主动句变为被动句时，其中的介词和副词不可漏掉。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are taken good care of</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our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illage.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在我们村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孩子们被照顾得很好。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was taken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the nearby hospital and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was operated on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immediately.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她被带到附近的医院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并立即进行了手术。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5169974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62558" y="836712"/>
            <a:ext cx="4032448" cy="432048"/>
          </a:xfrm>
          <a:prstGeom prst="rect">
            <a:avLst/>
          </a:prstGeom>
        </p:spPr>
      </p:pic>
      <p:sp>
        <p:nvSpPr>
          <p:cNvPr id="3" name="内容占位符 2"/>
          <p:cNvSpPr>
            <a:spLocks noGrp="1"/>
          </p:cNvSpPr>
          <p:nvPr>
            <p:ph idx="1"/>
          </p:nvPr>
        </p:nvSpPr>
        <p:spPr>
          <a:xfrm>
            <a:off x="360854" y="746120"/>
            <a:ext cx="11485848" cy="5719194"/>
          </a:xfrm>
        </p:spPr>
        <p:txBody>
          <a:bodyPr/>
          <a:lstStyle/>
          <a:p>
            <a:pPr hangingPunct="0">
              <a:lnSpc>
                <a:spcPct val="140000"/>
              </a:lnSpc>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被动语态的注意事项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以主动形式表被动意义的动词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）表示状态特征的系动词，如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taste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smell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等，不用于被动语态，其后接形容词或名词构成系表结构，表示被动含义。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food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tastes</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delicious.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这食物味道鲜美。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cotton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feels</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soft.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这棉花摸起来很柔软。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）表示主语的某种属性特征的动词，如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等，常用其主动形式表示被动意义，且主语通常是物。这类动词一般不单独使用，常有副词修饰语。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kind of cloth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washes</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这种布料好清洗。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pen he bought yesterday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writes</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smoothly.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他昨天买的这支钢笔书写流畅。</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9363668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15149"/>
            <a:ext cx="11485848" cy="5322163"/>
          </a:xfrm>
        </p:spPr>
        <p:txBody>
          <a:bodyPr/>
          <a:lstStyle/>
          <a:p>
            <a:pPr hangingPunct="0">
              <a:lnSpc>
                <a:spcPct val="130000"/>
              </a:lnSpc>
              <a:spcAft>
                <a:spcPts val="0"/>
              </a:spcAft>
            </a:pP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不用被动语态的几种情况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）不及物动词（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）无被动语态。常见的有：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disappear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 out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true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 asleep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lose heart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place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要想正确地使用被动语态，就需注意哪些动词是及物的，哪些动词是不及物的。特别是一词多义的动词往往有两种用法。解决这一问题唯有在学习过程中多留意，多积累。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）一部分及物动词（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）不能用于被动语态。常见的有：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marry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reach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benefit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agree with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shake hands with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succeed 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suffer from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part 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belong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computer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cost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dollars.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这台电脑花了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toy car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belongs to</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这个玩具车属于他。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3670935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330890"/>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require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等词作谓语，其主语是物时，后面常跟动名词的主动形式表示被动含义，其含义相当于动词不定式的被动形式。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house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needs repairing/to be repaired.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房子需要修缮。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flowers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need watering/to be watered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这些花需要浇水了。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结构中，不定式与句子的主语有动宾关系时，多用主动表被动。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picture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is pleasant to look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这幅画看着很舒服。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67897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556792"/>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dismiss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让</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某人</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离开</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解散</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解雇</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消除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圆角矩形 6"/>
          <p:cNvSpPr/>
          <p:nvPr/>
        </p:nvSpPr>
        <p:spPr bwMode="auto">
          <a:xfrm>
            <a:off x="387524" y="2461354"/>
            <a:ext cx="11449272" cy="1122586"/>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8" name="组合 7"/>
          <p:cNvGrpSpPr/>
          <p:nvPr/>
        </p:nvGrpSpPr>
        <p:grpSpPr>
          <a:xfrm>
            <a:off x="555339" y="2222843"/>
            <a:ext cx="11151159" cy="598551"/>
            <a:chOff x="555339" y="1278285"/>
            <a:chExt cx="11151159" cy="598551"/>
          </a:xfrm>
        </p:grpSpPr>
        <p:pic>
          <p:nvPicPr>
            <p:cNvPr id="9"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0"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1"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2" name="内容占位符 1"/>
          <p:cNvSpPr txBox="1">
            <a:spLocks/>
          </p:cNvSpPr>
          <p:nvPr/>
        </p:nvSpPr>
        <p:spPr bwMode="auto">
          <a:xfrm>
            <a:off x="360854" y="246135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guests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Claire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dismissed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Tony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客人们很快就要到了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克莱尔让托尼结束了当晚的工作。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3"/>
          <p:cNvSpPr txBox="1">
            <a:spLocks/>
          </p:cNvSpPr>
          <p:nvPr/>
        </p:nvSpPr>
        <p:spPr bwMode="auto">
          <a:xfrm>
            <a:off x="360854" y="36636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dismissed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他一口拒绝了她的建议。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130534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62558" y="1268760"/>
            <a:ext cx="5760640" cy="432048"/>
          </a:xfrm>
          <a:prstGeom prst="rect">
            <a:avLst/>
          </a:prstGeom>
        </p:spPr>
      </p:pic>
      <p:sp>
        <p:nvSpPr>
          <p:cNvPr id="3" name="内容占位符 2"/>
          <p:cNvSpPr>
            <a:spLocks noGrp="1"/>
          </p:cNvSpPr>
          <p:nvPr>
            <p:ph idx="1"/>
          </p:nvPr>
        </p:nvSpPr>
        <p:spPr>
          <a:xfrm>
            <a:off x="360854" y="1186874"/>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过去分词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构成的被动语态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被动语态中的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动词有时可换成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，常表示动作</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Sarah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hurry up. I’m afraid you won’t 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time to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get changed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the party.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萨拉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快点。恐怕在派对开始前你没有时间换衣服了。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30 passengers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got killed</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that traffic accident.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在那次交通事故中约有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名乘客丧生。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5350920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262558" y="1988840"/>
            <a:ext cx="5760640" cy="432048"/>
          </a:xfrm>
          <a:prstGeom prst="rect">
            <a:avLst/>
          </a:prstGeom>
        </p:spPr>
      </p:pic>
      <p:sp>
        <p:nvSpPr>
          <p:cNvPr id="3" name="内容占位符 2"/>
          <p:cNvSpPr>
            <a:spLocks noGrp="1"/>
          </p:cNvSpPr>
          <p:nvPr>
            <p:ph idx="1"/>
          </p:nvPr>
        </p:nvSpPr>
        <p:spPr>
          <a:xfrm>
            <a:off x="360854" y="1910839"/>
            <a:ext cx="11485848" cy="2238241"/>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过去分词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构成的被动语态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构成被动语态，其后常跟有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短语，表示动作的执行者。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these jobs can now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be done by</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single machine.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所有这些工作现在只用一台机器就可以完成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6226906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4454233"/>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学科核心素养是学科育人价值的集中体现，是学生通过学习而逐步形成的正确价值观念、必备品格和关键能力。英语学科核心素养主要包括语言能力、文化意识、思维品质和学习能力。今后，英语考试将更加注重立德树人的培养，坚持能力立意，突出核心素养的考查。下面文段就是围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思维品质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这一学科素养展开，旨在提升学生的学习能力和文化素养。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9E76B3"/>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b="1">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9E76B3"/>
                </a:solidFill>
                <a:latin typeface="Times New Roman" panose="02020603050405020304" pitchFamily="18" charset="0"/>
                <a:ea typeface="楷体" panose="02010609060101010101" pitchFamily="49" charset="-122"/>
                <a:cs typeface="Times New Roman" panose="02020603050405020304" pitchFamily="18" charset="0"/>
              </a:rPr>
              <a:t>人与社会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9E76B3"/>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b="1">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9E76B3"/>
                </a:solidFill>
                <a:latin typeface="Times New Roman" panose="02020603050405020304" pitchFamily="18" charset="0"/>
                <a:ea typeface="楷体" panose="02010609060101010101" pitchFamily="49" charset="-122"/>
                <a:cs typeface="Times New Roman" panose="02020603050405020304" pitchFamily="18" charset="0"/>
              </a:rPr>
              <a:t>思维品质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9E76B3"/>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b="1">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9E76B3"/>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核心素养通.EPS" descr="id:2147487928;FounderCES"/>
          <p:cNvPicPr/>
          <p:nvPr/>
        </p:nvPicPr>
        <p:blipFill>
          <a:blip r:embed="rId2"/>
          <a:stretch>
            <a:fillRect/>
          </a:stretch>
        </p:blipFill>
        <p:spPr>
          <a:xfrm>
            <a:off x="4222998" y="764704"/>
            <a:ext cx="4032448" cy="421713"/>
          </a:xfrm>
          <a:prstGeom prst="rect">
            <a:avLst/>
          </a:prstGeom>
        </p:spPr>
      </p:pic>
      <p:pic>
        <p:nvPicPr>
          <p:cNvPr id="4" name="图片 3"/>
          <p:cNvPicPr>
            <a:picLocks noChangeAspect="1"/>
          </p:cNvPicPr>
          <p:nvPr/>
        </p:nvPicPr>
        <p:blipFill>
          <a:blip r:embed="rId3"/>
          <a:stretch>
            <a:fillRect/>
          </a:stretch>
        </p:blipFill>
        <p:spPr>
          <a:xfrm>
            <a:off x="2062758" y="1340768"/>
            <a:ext cx="8280920" cy="403207"/>
          </a:xfrm>
          <a:prstGeom prst="rect">
            <a:avLst/>
          </a:prstGeom>
        </p:spPr>
      </p:pic>
    </p:spTree>
    <p:extLst>
      <p:ext uri="{BB962C8B-B14F-4D97-AF65-F5344CB8AC3E}">
        <p14:creationId xmlns:p14="http://schemas.microsoft.com/office/powerpoint/2010/main" val="292164924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9998" y="911430"/>
            <a:ext cx="11485848" cy="5325882"/>
          </a:xfrm>
        </p:spPr>
        <p:txBody>
          <a:bodyPr/>
          <a:lstStyle/>
          <a:p>
            <a:pPr indent="612140"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impression</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dog</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whether</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content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annoyed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onto</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Dogs</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indeed</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able</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distinguish</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angry</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Researchers</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trained</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group</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dogs</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distinguish</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same person making either a happy or an angry face. During the training stage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 dog was shown only the upper half or the lower half of the person’s face. The researchers then tested the dogs’ ability to distinguish between human facial expressions by showing them the other half of the person’s face or images totally different from the ones used in training. The researchers found that the dogs were able to pick the angry or happy face by touching a picture of it with their noses more often than one would expect by random chance.</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3874060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0534"/>
            <a:ext cx="11485848" cy="5018746"/>
          </a:xfrm>
        </p:spPr>
        <p:txBody>
          <a:bodyPr/>
          <a:lstStyle/>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study showed the animals had figured out how to apply what they learned about human faces during training to new faces in the testing stage.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can rule out that the dogs simply distinguish between the pictures based on a simple cue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 as the sight of teeth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study author Corsin Muller.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Instead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 results suggest that the successful dogs realised that a smiling mouth means the same thing as smiling eyes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 same rule applies to an angry mouth 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 the same meaning as angry eyes.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our study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think we can now confidently conclude that at least some dogs can distinguish human facial expressions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Muller told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Science</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7992915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8849"/>
            <a:ext cx="11485848" cy="2792239"/>
          </a:xfrm>
        </p:spPr>
        <p:txBody>
          <a:bodyPr/>
          <a:lstStyle/>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this point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not clear why dogs seem to be equipped with the ability to recognise different facial expressions in humans.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us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most likely explanation appears to be that the basis lies in their li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 with humans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gi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 them a lot of exposure to human facial expressions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this exposure has pro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ided them with many chances to learn to distinguish between them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Muller said.</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2100821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60854" y="1402898"/>
            <a:ext cx="11494992" cy="2726079"/>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1270501"/>
                <a:ext cx="11485848" cy="2784224"/>
              </a:xfrm>
            </p:spPr>
            <p:txBody>
              <a:bodyPr/>
              <a:lstStyle/>
              <a:p>
                <a:pPr hangingPunct="0">
                  <a:spcAft>
                    <a:spcPts val="0"/>
                  </a:spcAft>
                </a:pPr>
                <a:r>
                  <a:rPr lang="en-US" altLang="zh-CN" b="1">
                    <a:solidFill>
                      <a:srgbClr val="F08100"/>
                    </a:solidFill>
                    <a:latin typeface="Cambria Math" panose="02040503050406030204" pitchFamily="18" charset="0"/>
                    <a:ea typeface="MS Mincho"/>
                    <a:cs typeface="Cambria Math" panose="02040503050406030204" pitchFamily="18" charset="0"/>
                  </a:rPr>
                  <a:t>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u="sng">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i="1" u="sng">
                            <a:solidFill>
                              <a:srgbClr val="00B0F0"/>
                            </a:solidFill>
                            <a:uFill>
                              <a:solidFill>
                                <a:srgbClr val="33FFFF"/>
                              </a:solidFill>
                            </a:uFill>
                            <a:latin typeface="Cambria Math" panose="02040503050406030204" pitchFamily="18" charset="0"/>
                            <a:ea typeface="宋体" panose="02010600030101010101" pitchFamily="2" charset="-122"/>
                            <a:cs typeface="Times New Roman" panose="02020603050405020304" pitchFamily="18" charset="0"/>
                          </a:rPr>
                          <m:t>𝐑𝐞𝐬𝐞𝐚𝐫𝐜𝐡𝐞𝐫𝐬</m:t>
                        </m:r>
                      </m:e>
                      <m:lim>
                        <m:r>
                          <m:rPr>
                            <m:nor/>
                          </m:rPr>
                          <a:rPr lang="zh-CN" altLang="zh-CN" b="1" u="sng">
                            <a:solidFill>
                              <a:srgbClr val="00B0F0"/>
                            </a:solidFill>
                            <a:latin typeface="楷体" panose="02010609060101010101" pitchFamily="49" charset="-122"/>
                            <a:ea typeface="楷体" panose="02010609060101010101" pitchFamily="49" charset="-122"/>
                            <a:cs typeface="Times New Roman" panose="02020603050405020304" pitchFamily="18" charset="0"/>
                          </a:rPr>
                          <m:t>主语</m:t>
                        </m:r>
                      </m:lim>
                    </m:limLow>
                  </m:oMath>
                </a14:m>
                <a:r>
                  <a:rPr lang="en-US" altLang="zh-CN" b="1">
                    <a:solidFill>
                      <a:srgbClr val="006FC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u="sng">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𝐭𝐫𝐚𝐢𝐧𝐞𝐝</m:t>
                        </m:r>
                      </m:e>
                      <m:lim>
                        <m:r>
                          <m:rPr>
                            <m:nor/>
                          </m:rPr>
                          <a:rPr lang="zh-CN" altLang="zh-CN" b="1" u="sng">
                            <a:solidFill>
                              <a:srgbClr val="000000"/>
                            </a:solidFill>
                            <a:latin typeface="楷体" panose="02010609060101010101" pitchFamily="49" charset="-122"/>
                            <a:ea typeface="楷体" panose="02010609060101010101" pitchFamily="49" charset="-122"/>
                            <a:cs typeface="Times New Roman" panose="02020603050405020304" pitchFamily="18" charset="0"/>
                          </a:rPr>
                          <m:t>谓语</m:t>
                        </m:r>
                      </m:lim>
                    </m:limLow>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u="sng">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i="1" u="sng">
                            <a:solidFill>
                              <a:srgbClr val="F38928"/>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𝐚</m:t>
                        </m:r>
                        <m:r>
                          <a:rPr lang="en-US" altLang="zh-CN" b="1" u="sng">
                            <a:solidFill>
                              <a:srgbClr val="F38928"/>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F38928"/>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𝐠𝐫𝐨𝐮𝐩</m:t>
                        </m:r>
                        <m:r>
                          <a:rPr lang="en-US" altLang="zh-CN" b="1" u="sng">
                            <a:solidFill>
                              <a:srgbClr val="F38928"/>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F38928"/>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𝐨𝐟</m:t>
                        </m:r>
                        <m:r>
                          <a:rPr lang="en-US" altLang="zh-CN" b="1" u="sng">
                            <a:solidFill>
                              <a:srgbClr val="F38928"/>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F38928"/>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𝟏𝟏</m:t>
                        </m:r>
                        <m:r>
                          <a:rPr lang="en-US" altLang="zh-CN" b="1" u="sng">
                            <a:solidFill>
                              <a:srgbClr val="F38928"/>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F38928"/>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𝐝𝐨𝐠𝐬</m:t>
                        </m:r>
                      </m:e>
                      <m:lim>
                        <m:r>
                          <m:rPr>
                            <m:nor/>
                          </m:rPr>
                          <a:rPr lang="zh-CN" altLang="zh-CN" b="1" u="sng">
                            <a:solidFill>
                              <a:srgbClr val="F38928"/>
                            </a:solidFill>
                            <a:latin typeface="楷体" panose="02010609060101010101" pitchFamily="49" charset="-122"/>
                            <a:ea typeface="楷体" panose="02010609060101010101" pitchFamily="49" charset="-122"/>
                            <a:cs typeface="Times New Roman" panose="02020603050405020304" pitchFamily="18" charset="0"/>
                          </a:rPr>
                          <m:t>宾语</m:t>
                        </m:r>
                      </m:lim>
                    </m:limLow>
                  </m:oMath>
                </a14:m>
                <a:r>
                  <a:rPr lang="en-US" altLang="zh-CN" b="1">
                    <a:solidFill>
                      <a:srgbClr val="E76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𝐭𝐨</m:t>
                            </m:r>
                            <m:r>
                              <m:rPr>
                                <m:nor/>
                              </m:rP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𝐝𝐢𝐬𝐭𝐢𝐧𝐠𝐮𝐢𝐬𝐡𝐛𝐞𝐭𝐰𝐞𝐞𝐧</m:t>
                            </m:r>
                            <m:r>
                              <m:rPr>
                                <m:nor/>
                              </m:rP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𝐢𝐦𝐚𝐠𝐞𝐬</m:t>
                            </m:r>
                            <m:r>
                              <m:rPr>
                                <m:nor/>
                              </m:rP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（图像）</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𝐨𝐟𝐭𝐡𝐞</m:t>
                            </m:r>
                            <m:r>
                              <m:rPr>
                                <m:nor/>
                              </m:rP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𝐬𝐚𝐦𝐞</m:t>
                            </m:r>
                          </m:e>
                        </m:bar>
                      </m:e>
                      <m:lim>
                        <m:r>
                          <m:rPr>
                            <m:nor/>
                          </m:rPr>
                          <a:rPr lang="zh-CN" altLang="zh-CN" b="1">
                            <a:solidFill>
                              <a:srgbClr val="00B0F0"/>
                            </a:solidFill>
                            <a:latin typeface="楷体" panose="02010609060101010101" pitchFamily="49" charset="-122"/>
                            <a:ea typeface="楷体" panose="02010609060101010101" pitchFamily="49" charset="-122"/>
                            <a:cs typeface="Times New Roman" panose="02020603050405020304" pitchFamily="18" charset="0"/>
                          </a:rPr>
                          <m:t>目的状语</m:t>
                        </m:r>
                      </m:lim>
                    </m:limLow>
                  </m:oMath>
                </a14:m>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person</a:t>
                </a:r>
                <a:r>
                  <a:rPr lang="en-US" altLang="zh-CN" b="1" u="sng">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making</a:t>
                </a:r>
                <a:r>
                  <a:rPr lang="en-US" altLang="zh-CN" b="1" u="sng">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either</a:t>
                </a:r>
                <a:r>
                  <a:rPr lang="en-US" altLang="zh-CN" b="1" u="sng">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u="sng">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b="1" u="sng">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u="sng">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u="sng">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angry</a:t>
                </a:r>
                <a:r>
                  <a:rPr lang="en-US" altLang="zh-CN" b="1" u="sng">
                    <a:solidFill>
                      <a:srgbClr val="00B0F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face</a:t>
                </a:r>
                <a:r>
                  <a:rPr lang="en-US" altLang="zh-CN" b="1" u="sng" smtClean="0">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1270501"/>
                <a:ext cx="11485848" cy="2784224"/>
              </a:xfrm>
              <a:blipFill>
                <a:blip r:embed="rId2"/>
                <a:stretch>
                  <a:fillRect l="-796" r="-849" b="-438"/>
                </a:stretch>
              </a:blipFill>
            </p:spPr>
            <p:txBody>
              <a:bodyPr/>
              <a:lstStyle/>
              <a:p>
                <a:r>
                  <a:rPr lang="zh-CN" altLang="en-US">
                    <a:noFill/>
                  </a:rPr>
                  <a:t> </a:t>
                </a:r>
              </a:p>
            </p:txBody>
          </p:sp>
        </mc:Fallback>
      </mc:AlternateContent>
      <p:pic>
        <p:nvPicPr>
          <p:cNvPr id="4" name="句型解读.eps" descr="id:2147488120;FounderCES"/>
          <p:cNvPicPr/>
          <p:nvPr/>
        </p:nvPicPr>
        <p:blipFill>
          <a:blip r:embed="rId3"/>
          <a:stretch>
            <a:fillRect/>
          </a:stretch>
        </p:blipFill>
        <p:spPr>
          <a:xfrm>
            <a:off x="406574" y="836712"/>
            <a:ext cx="1692910" cy="332105"/>
          </a:xfrm>
          <a:prstGeom prst="rect">
            <a:avLst/>
          </a:prstGeom>
        </p:spPr>
      </p:pic>
      <p:sp>
        <p:nvSpPr>
          <p:cNvPr id="6" name="内容占位符 1"/>
          <p:cNvSpPr txBox="1">
            <a:spLocks/>
          </p:cNvSpPr>
          <p:nvPr/>
        </p:nvSpPr>
        <p:spPr bwMode="auto">
          <a:xfrm>
            <a:off x="360854" y="422108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这是一个简单句。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distinguish between images of the same person making either a happy or an angry face</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为动词不定式作目的状语。</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研究人员训练了</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条狗来区分同一个人脸上的表情是高兴还是愤怒。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分析.eps" descr="id:2147488127;FounderCES"/>
          <p:cNvPicPr/>
          <p:nvPr/>
        </p:nvPicPr>
        <p:blipFill>
          <a:blip r:embed="rId4"/>
          <a:stretch>
            <a:fillRect/>
          </a:stretch>
        </p:blipFill>
        <p:spPr>
          <a:xfrm>
            <a:off x="442786" y="4445140"/>
            <a:ext cx="625475" cy="296545"/>
          </a:xfrm>
          <a:prstGeom prst="rect">
            <a:avLst/>
          </a:prstGeom>
        </p:spPr>
      </p:pic>
      <p:pic>
        <p:nvPicPr>
          <p:cNvPr id="8" name="译文.eps" descr="id:2147488134;FounderCES"/>
          <p:cNvPicPr/>
          <p:nvPr/>
        </p:nvPicPr>
        <p:blipFill>
          <a:blip r:embed="rId5"/>
          <a:stretch>
            <a:fillRect/>
          </a:stretch>
        </p:blipFill>
        <p:spPr>
          <a:xfrm>
            <a:off x="530099" y="5489464"/>
            <a:ext cx="614245" cy="288032"/>
          </a:xfrm>
          <a:prstGeom prst="rect">
            <a:avLst/>
          </a:prstGeom>
        </p:spPr>
      </p:pic>
    </p:spTree>
    <p:extLst>
      <p:ext uri="{BB962C8B-B14F-4D97-AF65-F5344CB8AC3E}">
        <p14:creationId xmlns:p14="http://schemas.microsoft.com/office/powerpoint/2010/main" val="138714819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60854" y="1292729"/>
            <a:ext cx="11494992" cy="3991253"/>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1124744"/>
                <a:ext cx="11485848" cy="3836243"/>
              </a:xfrm>
            </p:spPr>
            <p:txBody>
              <a:bodyPr/>
              <a:lstStyle/>
              <a:p>
                <a:pPr hangingPunct="0">
                  <a:spcAft>
                    <a:spcPts val="0"/>
                  </a:spcAft>
                </a:pPr>
                <a:r>
                  <a:rPr lang="en-US" altLang="zh-CN" b="1">
                    <a:solidFill>
                      <a:srgbClr val="F08100"/>
                    </a:solidFill>
                    <a:latin typeface="Cambria Math" panose="02040503050406030204" pitchFamily="18" charset="0"/>
                    <a:ea typeface="MS Mincho"/>
                    <a:cs typeface="Cambria Math" panose="02040503050406030204" pitchFamily="18" charset="0"/>
                  </a:rPr>
                  <a:t>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𝐓𝐡𝐞</m:t>
                        </m:r>
                        <m:r>
                          <a:rPr lang="en-US" altLang="zh-CN" b="1">
                            <a:solidFill>
                              <a:srgbClr val="00B0F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𝐫𝐞𝐬𝐞𝐚𝐫𝐜𝐡𝐞𝐫𝐬</m:t>
                        </m:r>
                      </m:e>
                      <m:lim>
                        <m:r>
                          <m:rPr>
                            <m:nor/>
                          </m:rPr>
                          <a:rPr lang="zh-CN" altLang="zh-CN" b="1">
                            <a:solidFill>
                              <a:srgbClr val="00B0F0"/>
                            </a:solidFill>
                            <a:latin typeface="楷体" panose="02010609060101010101" pitchFamily="49" charset="-122"/>
                            <a:ea typeface="楷体" panose="02010609060101010101" pitchFamily="49" charset="-122"/>
                            <a:cs typeface="Times New Roman" panose="02020603050405020304" pitchFamily="18" charset="0"/>
                          </a:rPr>
                          <m:t>主语</m:t>
                        </m:r>
                      </m:lim>
                    </m:limLow>
                  </m:oMath>
                </a14:m>
                <a:r>
                  <a:rPr lang="en-US" altLang="zh-CN" b="1">
                    <a:solidFill>
                      <a:srgbClr val="006FC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𝐭𝐞𝐬𝐭𝐞𝐝</m:t>
                            </m:r>
                          </m:e>
                        </m:bar>
                      </m:e>
                      <m:lim>
                        <m:r>
                          <m:rPr>
                            <m:nor/>
                          </m:rP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m:t>谓语</m:t>
                        </m:r>
                      </m:lim>
                    </m:limLow>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𝐭𝐡𝐞</m:t>
                            </m:r>
                            <m:r>
                              <m:rPr>
                                <m:nor/>
                              </m:rPr>
                              <a:rPr lang="en-US" altLang="zh-CN" b="1">
                                <a:solidFill>
                                  <a:srgbClr val="F38928"/>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𝐝𝐨𝐠𝐬</m:t>
                            </m:r>
                            <m:r>
                              <m:rPr>
                                <m:nor/>
                              </m:rPr>
                              <a:rPr lang="en-US" altLang="zh-CN" b="1">
                                <a:solidFill>
                                  <a:srgbClr val="F38928"/>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𝐚𝐛𝐢𝐥𝐢𝐭𝐲</m:t>
                            </m:r>
                          </m:e>
                        </m:bar>
                      </m:e>
                      <m:lim>
                        <m:r>
                          <m:rPr>
                            <m:nor/>
                          </m:rPr>
                          <a:rPr lang="zh-CN" altLang="zh-CN" b="1">
                            <a:solidFill>
                              <a:srgbClr val="F38928"/>
                            </a:solidFill>
                            <a:latin typeface="楷体" panose="02010609060101010101" pitchFamily="49" charset="-122"/>
                            <a:ea typeface="楷体" panose="02010609060101010101" pitchFamily="49" charset="-122"/>
                            <a:cs typeface="Times New Roman" panose="02020603050405020304" pitchFamily="18" charset="0"/>
                          </a:rPr>
                          <m:t>宾语</m:t>
                        </m:r>
                      </m:lim>
                    </m:limLow>
                  </m:oMath>
                </a14:m>
                <a:r>
                  <a:rPr lang="en-US" altLang="zh-CN" b="1">
                    <a:solidFill>
                      <a:srgbClr val="F38928"/>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𝐭𝐨</m:t>
                        </m:r>
                        <m:r>
                          <a:rPr lang="en-US" altLang="zh-CN" b="1">
                            <a:solidFill>
                              <a:srgbClr val="00B0F0"/>
                            </a:solid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𝐝𝐢𝐬𝐭𝐢𝐧𝐠𝐮𝐢𝐬𝐡</m:t>
                        </m:r>
                        <m:r>
                          <a:rPr lang="en-US" altLang="zh-CN" b="1">
                            <a:solidFill>
                              <a:srgbClr val="00B0F0"/>
                            </a:solid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𝐛𝐞𝐭𝐰𝐞𝐞𝐧</m:t>
                        </m:r>
                        <m:r>
                          <a:rPr lang="en-US" altLang="zh-CN" b="1">
                            <a:solidFill>
                              <a:srgbClr val="00B0F0"/>
                            </a:solid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𝐡𝐮𝐦𝐚𝐧</m:t>
                        </m:r>
                        <m:r>
                          <a:rPr lang="en-US" altLang="zh-CN" b="1">
                            <a:solidFill>
                              <a:srgbClr val="00B0F0"/>
                            </a:solid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𝐟𝐚𝐜𝐢𝐚𝐥</m:t>
                        </m:r>
                        <m:r>
                          <a:rPr lang="en-US" altLang="zh-CN" b="1">
                            <a:solidFill>
                              <a:srgbClr val="00B0F0"/>
                            </a:solid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𝐞𝐱𝐩𝐫𝐞𝐬𝐬𝐢𝐨𝐧𝐬</m:t>
                        </m:r>
                      </m:e>
                      <m:lim>
                        <m:r>
                          <m:rPr>
                            <m:nor/>
                          </m:rPr>
                          <a:rPr lang="zh-CN" altLang="zh-CN" b="1">
                            <a:solidFill>
                              <a:srgbClr val="00B0F0"/>
                            </a:solidFill>
                            <a:latin typeface="楷体" panose="02010609060101010101" pitchFamily="49" charset="-122"/>
                            <a:ea typeface="楷体" panose="02010609060101010101" pitchFamily="49" charset="-122"/>
                            <a:cs typeface="Times New Roman" panose="02020603050405020304" pitchFamily="18" charset="0"/>
                          </a:rPr>
                          <m:t>定语定语</m:t>
                        </m:r>
                      </m:lim>
                    </m:limLow>
                  </m:oMath>
                </a14:m>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𝐛𝐲𝐬𝐡𝐨𝐰𝐢𝐧𝐠𝐭𝐡𝐞𝐦𝐭𝐡𝐞</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𝐨𝐭𝐡𝐞𝐫</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𝐡𝐚𝐥𝐟</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𝐨𝐟𝐭𝐡𝐞</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𝐩𝐞𝐫𝐬𝐨𝐧</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𝐟𝐚𝐜𝐞</m:t>
                            </m:r>
                          </m:e>
                        </m:bar>
                      </m:e>
                      <m:lim>
                        <m:r>
                          <m:rPr>
                            <m:nor/>
                          </m:rP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m:t>方式状语</m:t>
                        </m:r>
                      </m:lim>
                    </m:limLow>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totally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training.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1124744"/>
                <a:ext cx="11485848" cy="3836243"/>
              </a:xfrm>
              <a:blipFill>
                <a:blip r:embed="rId2"/>
                <a:stretch>
                  <a:fillRect l="-796" r="-849" b="-79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47382796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a:spLocks/>
          </p:cNvSpPr>
          <p:nvPr/>
        </p:nvSpPr>
        <p:spPr bwMode="auto">
          <a:xfrm>
            <a:off x="360854" y="1916832"/>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是一个简单句，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showing them the other half of the person’s face or images totally different from the ones used in training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为方式状语。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研究人员随后测试了狗辨别人类面部表情的能力，向狗展示了人脸的另一半，或与训练中使用的完全不同的图像。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分析.eps" descr="id:2147488127;FounderCES"/>
          <p:cNvPicPr/>
          <p:nvPr/>
        </p:nvPicPr>
        <p:blipFill>
          <a:blip r:embed="rId2"/>
          <a:stretch>
            <a:fillRect/>
          </a:stretch>
        </p:blipFill>
        <p:spPr>
          <a:xfrm>
            <a:off x="442786" y="2140884"/>
            <a:ext cx="625475" cy="296545"/>
          </a:xfrm>
          <a:prstGeom prst="rect">
            <a:avLst/>
          </a:prstGeom>
        </p:spPr>
      </p:pic>
      <p:pic>
        <p:nvPicPr>
          <p:cNvPr id="8" name="译文.eps" descr="id:2147488134;FounderCES"/>
          <p:cNvPicPr/>
          <p:nvPr/>
        </p:nvPicPr>
        <p:blipFill>
          <a:blip r:embed="rId3"/>
          <a:stretch>
            <a:fillRect/>
          </a:stretch>
        </p:blipFill>
        <p:spPr>
          <a:xfrm>
            <a:off x="530099" y="3185208"/>
            <a:ext cx="614245" cy="288032"/>
          </a:xfrm>
          <a:prstGeom prst="rect">
            <a:avLst/>
          </a:prstGeom>
        </p:spPr>
      </p:pic>
    </p:spTree>
    <p:extLst>
      <p:ext uri="{BB962C8B-B14F-4D97-AF65-F5344CB8AC3E}">
        <p14:creationId xmlns:p14="http://schemas.microsoft.com/office/powerpoint/2010/main" val="38231152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60854" y="1484784"/>
            <a:ext cx="11494992" cy="2726079"/>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1124744"/>
                <a:ext cx="11485848" cy="3072892"/>
              </a:xfrm>
            </p:spPr>
            <p:txBody>
              <a:bodyPr/>
              <a:lstStyle/>
              <a:p>
                <a:pPr hangingPunct="0">
                  <a:spcAft>
                    <a:spcPts val="0"/>
                  </a:spcAft>
                </a:pPr>
                <a:r>
                  <a:rPr lang="en-US" altLang="zh-CN" b="1" smtClean="0">
                    <a:solidFill>
                      <a:srgbClr val="F08100"/>
                    </a:solidFill>
                    <a:latin typeface="Cambria Math" panose="02040503050406030204" pitchFamily="18" charset="0"/>
                    <a:ea typeface="MS Mincho"/>
                    <a:cs typeface="Cambria Math" panose="02040503050406030204" pitchFamily="18" charset="0"/>
                  </a:rPr>
                  <a:t>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B0F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𝐖𝐞</m:t>
                            </m:r>
                          </m:e>
                        </m:bar>
                      </m:e>
                      <m:lim>
                        <m:r>
                          <m:rPr>
                            <m:nor/>
                          </m:rPr>
                          <a:rPr lang="zh-CN" altLang="zh-CN" b="1">
                            <a:solidFill>
                              <a:srgbClr val="00B0F0"/>
                            </a:solidFill>
                            <a:latin typeface="楷体" panose="02010609060101010101" pitchFamily="49" charset="-122"/>
                            <a:ea typeface="楷体" panose="02010609060101010101" pitchFamily="49" charset="-122"/>
                            <a:cs typeface="Times New Roman" panose="02020603050405020304" pitchFamily="18" charset="0"/>
                          </a:rPr>
                          <m:t>主语</m:t>
                        </m:r>
                      </m:lim>
                    </m:limLow>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𝐜𝐚𝐧</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𝐫𝐮𝐥𝐞</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𝐨𝐮𝐭</m:t>
                            </m:r>
                          </m:e>
                        </m:bar>
                      </m:e>
                      <m:lim>
                        <m:r>
                          <m:rPr>
                            <m:nor/>
                          </m:rP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m:t>谓语</m:t>
                        </m:r>
                      </m:lim>
                    </m:limLow>
                  </m:oMath>
                </a14:m>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u="sng">
                            <a:solidFill>
                              <a:srgbClr val="E76100"/>
                            </a:solidFill>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i="1" u="sng">
                            <a:solidFill>
                              <a:srgbClr val="E76100"/>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𝐭𝐡𝐚𝐭</m:t>
                        </m:r>
                        <m:r>
                          <a:rPr lang="en-US" altLang="zh-CN" b="1" u="sng">
                            <a:solidFill>
                              <a:srgbClr val="E76100"/>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E76100"/>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𝐭𝐡𝐞</m:t>
                        </m:r>
                        <m:r>
                          <a:rPr lang="en-US" altLang="zh-CN" b="1" u="sng">
                            <a:solidFill>
                              <a:srgbClr val="E76100"/>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E76100"/>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𝐝𝐨𝐠𝐬</m:t>
                        </m:r>
                        <m:r>
                          <a:rPr lang="en-US" altLang="zh-CN" b="1" u="sng">
                            <a:solidFill>
                              <a:srgbClr val="E76100"/>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E76100"/>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𝐬𝐢𝐦𝐩𝐥𝐲</m:t>
                        </m:r>
                        <m:r>
                          <a:rPr lang="en-US" altLang="zh-CN" b="1" u="sng">
                            <a:solidFill>
                              <a:srgbClr val="E76100"/>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E76100"/>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𝐝𝐢𝐬𝐭𝐢𝐧𝐠𝐮𝐢𝐬𝐡</m:t>
                        </m:r>
                        <m:r>
                          <a:rPr lang="en-US" altLang="zh-CN" b="1" u="sng">
                            <a:solidFill>
                              <a:srgbClr val="E76100"/>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E76100"/>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𝐛𝐞𝐭𝐰𝐞𝐞𝐧</m:t>
                        </m:r>
                        <m:r>
                          <a:rPr lang="en-US" altLang="zh-CN" b="1" u="sng">
                            <a:solidFill>
                              <a:srgbClr val="E76100"/>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E76100"/>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𝐭𝐡𝐞</m:t>
                        </m:r>
                        <m:r>
                          <a:rPr lang="en-US" altLang="zh-CN" b="1" u="sng">
                            <a:solidFill>
                              <a:srgbClr val="E76100"/>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E76100"/>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𝐩𝐢𝐜𝐭𝐮𝐫𝐞𝐬</m:t>
                        </m:r>
                        <m:r>
                          <a:rPr lang="en-US" altLang="zh-CN" b="1" u="sng">
                            <a:solidFill>
                              <a:srgbClr val="E76100"/>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E76100"/>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𝐛𝐚𝐬𝐞𝐝</m:t>
                        </m:r>
                        <m:r>
                          <a:rPr lang="en-US" altLang="zh-CN" b="1" u="sng">
                            <a:solidFill>
                              <a:srgbClr val="E76100"/>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E76100"/>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𝐨𝐧</m:t>
                        </m:r>
                        <m:r>
                          <a:rPr lang="en-US" altLang="zh-CN" b="1" u="sng">
                            <a:solidFill>
                              <a:srgbClr val="E76100"/>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E76100"/>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𝐚</m:t>
                        </m:r>
                        <m:r>
                          <a:rPr lang="en-US" altLang="zh-CN" b="1" u="sng">
                            <a:solidFill>
                              <a:srgbClr val="E76100"/>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E76100"/>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𝐬𝐢𝐦𝐩𝐥𝐞</m:t>
                        </m:r>
                      </m:e>
                      <m:lim>
                        <m:r>
                          <m:rPr>
                            <m:nor/>
                          </m:rPr>
                          <a:rPr lang="zh-CN" altLang="zh-CN" b="1" u="sng">
                            <a:solidFill>
                              <a:srgbClr val="E76100"/>
                            </a:solidFill>
                            <a:latin typeface="楷体" panose="02010609060101010101" pitchFamily="49" charset="-122"/>
                            <a:ea typeface="楷体" panose="02010609060101010101" pitchFamily="49" charset="-122"/>
                            <a:cs typeface="Times New Roman" panose="02020603050405020304" pitchFamily="18" charset="0"/>
                          </a:rPr>
                          <m:t>宾语从句</m:t>
                        </m:r>
                      </m:lim>
                    </m:limLow>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E76100"/>
                    </a:solidFill>
                    <a:uFill>
                      <a:solidFill>
                        <a:srgbClr val="FF4500"/>
                      </a:solidFill>
                    </a:uFill>
                    <a:latin typeface="Times New Roman" panose="02020603050405020304" pitchFamily="18" charset="0"/>
                    <a:ea typeface="宋体" panose="02010600030101010101" pitchFamily="2" charset="-122"/>
                    <a:cs typeface="Times New Roman" panose="02020603050405020304" pitchFamily="18" charset="0"/>
                  </a:rPr>
                  <a:t>cue</a:t>
                </a:r>
                <a:r>
                  <a:rPr lang="zh-CN" altLang="zh-CN" b="1" u="sng">
                    <a:solidFill>
                      <a:srgbClr val="E76100"/>
                    </a:solidFill>
                    <a:uFill>
                      <a:solidFill>
                        <a:srgbClr val="FF45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a:solidFill>
                      <a:srgbClr val="E76100"/>
                    </a:solidFill>
                    <a:uFill>
                      <a:solidFill>
                        <a:srgbClr val="FF4500"/>
                      </a:solidFill>
                    </a:u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b="1" u="sng">
                    <a:solidFill>
                      <a:srgbClr val="E76100"/>
                    </a:solidFill>
                    <a:uFill>
                      <a:solidFill>
                        <a:srgbClr val="FF45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E76100"/>
                    </a:solidFill>
                    <a:uFill>
                      <a:solidFill>
                        <a:srgbClr val="FF4500"/>
                      </a:solidFill>
                    </a:u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u="sng">
                    <a:solidFill>
                      <a:srgbClr val="E76100"/>
                    </a:solidFill>
                    <a:uFill>
                      <a:solidFill>
                        <a:srgbClr val="FF45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E76100"/>
                    </a:solidFill>
                    <a:uFill>
                      <a:solidFill>
                        <a:srgbClr val="FF4500"/>
                      </a:solidFill>
                    </a:u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u="sng">
                    <a:solidFill>
                      <a:srgbClr val="E76100"/>
                    </a:solidFill>
                    <a:uFill>
                      <a:solidFill>
                        <a:srgbClr val="FF45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E76100"/>
                    </a:solidFill>
                    <a:uFill>
                      <a:solidFill>
                        <a:srgbClr val="FF4500"/>
                      </a:solidFill>
                    </a:uFill>
                    <a:latin typeface="Times New Roman" panose="02020603050405020304" pitchFamily="18" charset="0"/>
                    <a:ea typeface="宋体" panose="02010600030101010101" pitchFamily="2" charset="-122"/>
                    <a:cs typeface="Times New Roman" panose="02020603050405020304" pitchFamily="18" charset="0"/>
                  </a:rPr>
                  <a:t>sight</a:t>
                </a:r>
                <a:r>
                  <a:rPr lang="en-US" altLang="zh-CN" b="1" u="sng">
                    <a:solidFill>
                      <a:srgbClr val="E76100"/>
                    </a:solidFill>
                    <a:uFill>
                      <a:solidFill>
                        <a:srgbClr val="FF45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E76100"/>
                    </a:solidFill>
                    <a:uFill>
                      <a:solidFill>
                        <a:srgbClr val="FF4500"/>
                      </a:solidFill>
                    </a:u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u="sng">
                    <a:solidFill>
                      <a:srgbClr val="E76100"/>
                    </a:solidFill>
                    <a:uFill>
                      <a:solidFill>
                        <a:srgbClr val="FF45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E76100"/>
                    </a:solidFill>
                    <a:uFill>
                      <a:solidFill>
                        <a:srgbClr val="FF4500"/>
                      </a:solidFill>
                    </a:uFill>
                    <a:latin typeface="Times New Roman" panose="02020603050405020304" pitchFamily="18" charset="0"/>
                    <a:ea typeface="宋体" panose="02010600030101010101" pitchFamily="2" charset="-122"/>
                    <a:cs typeface="Times New Roman" panose="02020603050405020304" pitchFamily="18" charset="0"/>
                  </a:rPr>
                  <a:t>teeth</a:t>
                </a:r>
                <a:r>
                  <a:rPr lang="zh-CN" altLang="zh-CN" b="1">
                    <a:solidFill>
                      <a:srgbClr val="E761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761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E761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u="sng">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𝐬𝐚𝐢𝐝</m:t>
                        </m:r>
                        <m:r>
                          <a:rPr lang="en-US" altLang="zh-CN" b="1" u="sng">
                            <a:solidFill>
                              <a:srgbClr val="000000"/>
                            </a:solidFill>
                            <a:uFill>
                              <a:solidFill>
                                <a:srgbClr val="0000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𝐬𝐭𝐮𝐝𝐲</m:t>
                        </m:r>
                        <m:r>
                          <a:rPr lang="en-US" altLang="zh-CN" b="1" u="sng">
                            <a:solidFill>
                              <a:srgbClr val="000000"/>
                            </a:solidFill>
                            <a:uFill>
                              <a:solidFill>
                                <a:srgbClr val="0000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𝐚𝐮𝐭𝐡𝐨𝐫</m:t>
                        </m:r>
                        <m:r>
                          <a:rPr lang="en-US" altLang="zh-CN" b="1" u="sng">
                            <a:solidFill>
                              <a:srgbClr val="000000"/>
                            </a:solidFill>
                            <a:uFill>
                              <a:solidFill>
                                <a:srgbClr val="0000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𝐂𝐨𝐫𝐬𝐢𝐧</m:t>
                        </m:r>
                        <m:r>
                          <a:rPr lang="en-US" altLang="zh-CN" b="1" u="sng">
                            <a:solidFill>
                              <a:srgbClr val="000000"/>
                            </a:solidFill>
                            <a:uFill>
                              <a:solidFill>
                                <a:srgbClr val="0000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𝐌𝐮𝐥𝐥𝐞𝐫</m:t>
                        </m:r>
                      </m:e>
                      <m:lim>
                        <m:r>
                          <m:rPr>
                            <m:nor/>
                          </m:rPr>
                          <a:rPr lang="zh-CN" altLang="zh-CN" b="1" u="sng">
                            <a:solidFill>
                              <a:srgbClr val="000000"/>
                            </a:solidFill>
                            <a:latin typeface="楷体" panose="02010609060101010101" pitchFamily="49" charset="-122"/>
                            <a:ea typeface="楷体" panose="02010609060101010101" pitchFamily="49" charset="-122"/>
                            <a:cs typeface="Times New Roman" panose="02020603050405020304" pitchFamily="18" charset="0"/>
                          </a:rPr>
                          <m:t>主句</m:t>
                        </m:r>
                      </m:lim>
                    </m:limLow>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1124744"/>
                <a:ext cx="11485848" cy="3072892"/>
              </a:xfrm>
              <a:blipFill>
                <a:blip r:embed="rId2"/>
                <a:stretch>
                  <a:fillRect l="-796" r="-849" b="-257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9979839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1196752"/>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dismiss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 from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去除；消除；摒除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dismiss sb from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解雇；免职；开除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dismiss sb/sth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开除；解雇；摒弃；对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不屑一提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dismissed from one’s ser</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ice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）被免职；被解雇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dismiss fear from one’s mind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消除（</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）心里的恐惧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not easy to dismiss the matter from his mind.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让他不把这件事</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放在心上</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TS8.EPS" descr="id:2147487170;FounderCES"/>
          <p:cNvPicPr/>
          <p:nvPr/>
        </p:nvPicPr>
        <p:blipFill>
          <a:blip r:embed="rId2"/>
          <a:stretch>
            <a:fillRect/>
          </a:stretch>
        </p:blipFill>
        <p:spPr>
          <a:xfrm>
            <a:off x="443070" y="1377235"/>
            <a:ext cx="1008112" cy="342157"/>
          </a:xfrm>
          <a:prstGeom prst="rect">
            <a:avLst/>
          </a:prstGeom>
        </p:spPr>
      </p:pic>
    </p:spTree>
    <p:extLst>
      <p:ext uri="{BB962C8B-B14F-4D97-AF65-F5344CB8AC3E}">
        <p14:creationId xmlns:p14="http://schemas.microsoft.com/office/powerpoint/2010/main" val="199973617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a:spLocks/>
          </p:cNvSpPr>
          <p:nvPr/>
        </p:nvSpPr>
        <p:spPr bwMode="auto">
          <a:xfrm>
            <a:off x="360854" y="1556792"/>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是一个主从复合句。整个引号内的内容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can rule out that...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是主句谓语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的宾语。在宾语部分中，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the dogs simply distinguish...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又是动词短语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rule out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的宾语从句。句末的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 study author Corsin Muller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是点明说话者和动作的主句。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我们可以排除狗只是根据一个简单的线索（例如看到牙齿）来区分图片的可能性，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该研究的作者科辛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穆勒说道。</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分析.eps" descr="id:2147488127;FounderCES"/>
          <p:cNvPicPr/>
          <p:nvPr/>
        </p:nvPicPr>
        <p:blipFill>
          <a:blip r:embed="rId2"/>
          <a:stretch>
            <a:fillRect/>
          </a:stretch>
        </p:blipFill>
        <p:spPr>
          <a:xfrm>
            <a:off x="442786" y="1780844"/>
            <a:ext cx="625475" cy="296545"/>
          </a:xfrm>
          <a:prstGeom prst="rect">
            <a:avLst/>
          </a:prstGeom>
        </p:spPr>
      </p:pic>
      <p:pic>
        <p:nvPicPr>
          <p:cNvPr id="8" name="译文.eps" descr="id:2147488134;FounderCES"/>
          <p:cNvPicPr/>
          <p:nvPr/>
        </p:nvPicPr>
        <p:blipFill>
          <a:blip r:embed="rId3"/>
          <a:stretch>
            <a:fillRect/>
          </a:stretch>
        </p:blipFill>
        <p:spPr>
          <a:xfrm>
            <a:off x="530099" y="3933056"/>
            <a:ext cx="614245" cy="288032"/>
          </a:xfrm>
          <a:prstGeom prst="rect">
            <a:avLst/>
          </a:prstGeom>
        </p:spPr>
      </p:pic>
    </p:spTree>
    <p:extLst>
      <p:ext uri="{BB962C8B-B14F-4D97-AF65-F5344CB8AC3E}">
        <p14:creationId xmlns:p14="http://schemas.microsoft.com/office/powerpoint/2010/main" val="350491539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60854" y="1047856"/>
            <a:ext cx="11494992" cy="4829416"/>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836712"/>
                <a:ext cx="11485848" cy="4834016"/>
              </a:xfrm>
            </p:spPr>
            <p:txBody>
              <a:bodyPr/>
              <a:lstStyle/>
              <a:p>
                <a:pPr hangingPunct="0">
                  <a:spcAft>
                    <a:spcPts val="0"/>
                  </a:spcAft>
                </a:pPr>
                <a:r>
                  <a:rPr lang="en-US" altLang="zh-CN" b="1">
                    <a:solidFill>
                      <a:srgbClr val="F08100"/>
                    </a:solidFill>
                    <a:latin typeface="Cambria Math" panose="02040503050406030204" pitchFamily="18" charset="0"/>
                    <a:ea typeface="MS Mincho"/>
                    <a:cs typeface="Cambria Math" panose="02040503050406030204" pitchFamily="18" charset="0"/>
                  </a:rPr>
                  <a:t>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us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𝐭𝐡𝐞</m:t>
                            </m:r>
                            <m:r>
                              <m:rPr>
                                <m:nor/>
                              </m:rP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𝐦𝐨𝐬𝐭</m:t>
                            </m:r>
                            <m:r>
                              <m:rPr>
                                <m:nor/>
                              </m:rP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𝐥𝐢𝐤𝐞𝐥𝐲𝐞𝐱𝐩𝐥𝐚𝐧𝐚𝐭𝐢𝐨𝐧</m:t>
                            </m:r>
                          </m:e>
                        </m:bar>
                      </m:e>
                      <m:lim>
                        <m:r>
                          <m:rPr>
                            <m:nor/>
                          </m:rPr>
                          <a:rPr lang="zh-CN" altLang="zh-CN" b="1">
                            <a:solidFill>
                              <a:srgbClr val="00B0F0"/>
                            </a:solidFill>
                            <a:latin typeface="楷体" panose="02010609060101010101" pitchFamily="49" charset="-122"/>
                            <a:ea typeface="楷体" panose="02010609060101010101" pitchFamily="49" charset="-122"/>
                            <a:cs typeface="Times New Roman" panose="02020603050405020304" pitchFamily="18" charset="0"/>
                          </a:rPr>
                          <m:t>主语</m:t>
                        </m:r>
                      </m:lim>
                    </m:limLow>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𝐚𝐩𝐩𝐞𝐚𝐫𝐬</m:t>
                            </m:r>
                          </m:e>
                        </m:bar>
                      </m:e>
                      <m:lim>
                        <m:r>
                          <m:rPr>
                            <m:nor/>
                          </m:rP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m:t>系动词</m:t>
                        </m:r>
                      </m:lim>
                    </m:limLow>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b="1" i="1" u="sng">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u="sng">
                            <a:solidFill>
                              <a:srgbClr val="F38928"/>
                            </a:solid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F38928"/>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𝐭𝐡𝐚𝐭</m:t>
                        </m:r>
                        <m:r>
                          <a:rPr lang="en-US" altLang="zh-CN" b="1" u="sng">
                            <a:solidFill>
                              <a:srgbClr val="F38928"/>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F38928"/>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𝐭𝐡𝐞</m:t>
                        </m:r>
                        <m:r>
                          <a:rPr lang="en-US" altLang="zh-CN" b="1" u="sng">
                            <a:solidFill>
                              <a:srgbClr val="F38928"/>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F38928"/>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𝐛𝐚𝐬𝐢𝐬</m:t>
                        </m:r>
                        <m:r>
                          <a:rPr lang="en-US" altLang="zh-CN" b="1" u="sng">
                            <a:solidFill>
                              <a:srgbClr val="F38928"/>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F38928"/>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𝐥𝐢𝐞𝐬</m:t>
                        </m:r>
                        <m:r>
                          <a:rPr lang="en-US" altLang="zh-CN" b="1" u="sng">
                            <a:solidFill>
                              <a:srgbClr val="F38928"/>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F38928"/>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𝐢𝐧</m:t>
                        </m:r>
                        <m:r>
                          <a:rPr lang="en-US" altLang="zh-CN" b="1" u="sng">
                            <a:solidFill>
                              <a:srgbClr val="F38928"/>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F38928"/>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𝐭𝐡𝐞𝐢𝐫</m:t>
                        </m:r>
                        <m:r>
                          <a:rPr lang="en-US" altLang="zh-CN" b="1" u="sng">
                            <a:solidFill>
                              <a:srgbClr val="F38928"/>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F38928"/>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𝐥𝐢𝐯𝐢𝐧𝐠</m:t>
                        </m:r>
                        <m:r>
                          <a:rPr lang="en-US" altLang="zh-CN" b="1" u="sng">
                            <a:solidFill>
                              <a:srgbClr val="F38928"/>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F38928"/>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𝐰𝐢𝐭𝐡</m:t>
                        </m:r>
                        <m:r>
                          <a:rPr lang="en-US" altLang="zh-CN" b="1" u="sng">
                            <a:solidFill>
                              <a:srgbClr val="F38928"/>
                            </a:solidFill>
                            <a:uFill>
                              <a:solidFill>
                                <a:srgbClr val="FF45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F38928"/>
                            </a:solidFill>
                            <a:uFill>
                              <a:solidFill>
                                <a:srgbClr val="FF4500"/>
                              </a:solidFill>
                            </a:uFill>
                            <a:latin typeface="Cambria Math" panose="02040503050406030204" pitchFamily="18" charset="0"/>
                            <a:ea typeface="宋体" panose="02010600030101010101" pitchFamily="2" charset="-122"/>
                            <a:cs typeface="Times New Roman" panose="02020603050405020304" pitchFamily="18" charset="0"/>
                          </a:rPr>
                          <m:t>𝐡𝐮𝐦𝐚𝐧𝐬</m:t>
                        </m:r>
                      </m:e>
                      <m:lim>
                        <m:r>
                          <m:rPr>
                            <m:nor/>
                          </m:rPr>
                          <a:rPr lang="zh-CN" altLang="zh-CN" b="1" u="sng">
                            <a:solidFill>
                              <a:srgbClr val="F38928"/>
                            </a:solidFill>
                            <a:latin typeface="楷体" panose="02010609060101010101" pitchFamily="49" charset="-122"/>
                            <a:ea typeface="楷体" panose="02010609060101010101" pitchFamily="49" charset="-122"/>
                            <a:cs typeface="Times New Roman" panose="02020603050405020304" pitchFamily="18" charset="0"/>
                          </a:rPr>
                          <m:t>表语从句</m:t>
                        </m:r>
                      </m:lim>
                    </m:limLow>
                  </m:oMath>
                </a14:m>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u="sng">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𝐰𝐡𝐢𝐜𝐡</m:t>
                        </m:r>
                        <m:r>
                          <a:rPr lang="en-US" altLang="zh-CN" b="1" u="sng">
                            <a:solidFill>
                              <a:srgbClr val="000000"/>
                            </a:solidFill>
                            <a:uFill>
                              <a:solidFill>
                                <a:srgbClr val="0000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𝐠𝐢𝐯𝐞𝐬</m:t>
                        </m:r>
                        <m:r>
                          <a:rPr lang="en-US" altLang="zh-CN" b="1" u="sng">
                            <a:solidFill>
                              <a:srgbClr val="000000"/>
                            </a:solidFill>
                            <a:uFill>
                              <a:solidFill>
                                <a:srgbClr val="0000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𝐭𝐡𝐞𝐦</m:t>
                        </m:r>
                        <m:r>
                          <a:rPr lang="en-US" altLang="zh-CN" b="1" u="sng">
                            <a:solidFill>
                              <a:srgbClr val="000000"/>
                            </a:solidFill>
                            <a:uFill>
                              <a:solidFill>
                                <a:srgbClr val="0000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𝐚</m:t>
                        </m:r>
                        <m:r>
                          <a:rPr lang="en-US" altLang="zh-CN" b="1" u="sng">
                            <a:solidFill>
                              <a:srgbClr val="000000"/>
                            </a:solidFill>
                            <a:uFill>
                              <a:solidFill>
                                <a:srgbClr val="0000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𝐥𝐨𝐭</m:t>
                        </m:r>
                        <m:r>
                          <a:rPr lang="en-US" altLang="zh-CN" b="1" u="sng">
                            <a:solidFill>
                              <a:srgbClr val="000000"/>
                            </a:solidFill>
                            <a:uFill>
                              <a:solidFill>
                                <a:srgbClr val="0000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𝐨𝐟</m:t>
                        </m:r>
                        <m:r>
                          <a:rPr lang="en-US" altLang="zh-CN" b="1" u="sng">
                            <a:solidFill>
                              <a:srgbClr val="000000"/>
                            </a:solidFill>
                            <a:uFill>
                              <a:solidFill>
                                <a:srgbClr val="0000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𝐞𝐱𝐩𝐨𝐬𝐮𝐫𝐞</m:t>
                        </m:r>
                        <m:r>
                          <a:rPr lang="en-US" altLang="zh-CN" b="1" u="sng">
                            <a:solidFill>
                              <a:srgbClr val="000000"/>
                            </a:solidFill>
                            <a:uFill>
                              <a:solidFill>
                                <a:srgbClr val="0000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𝐭𝐨</m:t>
                        </m:r>
                        <m:r>
                          <a:rPr lang="en-US" altLang="zh-CN" b="1" u="sng">
                            <a:solidFill>
                              <a:srgbClr val="000000"/>
                            </a:solidFill>
                            <a:uFill>
                              <a:solidFill>
                                <a:srgbClr val="0000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𝐡𝐮𝐦𝐚𝐧</m:t>
                        </m:r>
                        <m:r>
                          <a:rPr lang="en-US" altLang="zh-CN" b="1" u="sng">
                            <a:solidFill>
                              <a:srgbClr val="000000"/>
                            </a:solidFill>
                            <a:uFill>
                              <a:solidFill>
                                <a:srgbClr val="00000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𝐟𝐚𝐜𝐢𝐚𝐥</m:t>
                        </m:r>
                      </m:e>
                      <m:lim>
                        <m:r>
                          <m:rPr>
                            <m:nor/>
                          </m:rPr>
                          <a:rPr lang="zh-CN" altLang="zh-CN" b="1" u="sng">
                            <a:solidFill>
                              <a:srgbClr val="000000"/>
                            </a:solidFill>
                            <a:latin typeface="楷体" panose="02010609060101010101" pitchFamily="49" charset="-122"/>
                            <a:ea typeface="楷体" panose="02010609060101010101" pitchFamily="49" charset="-122"/>
                            <a:cs typeface="Times New Roman" panose="02020603050405020304" pitchFamily="18" charset="0"/>
                          </a:rPr>
                          <m:t>定语从句</m:t>
                        </m:r>
                      </m:lim>
                    </m:limLow>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expressions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𝐚𝐧𝐝𝐭𝐡𝐢𝐬𝐞𝐱𝐩𝐨𝐬𝐮𝐫𝐞</m:t>
                            </m:r>
                            <m:r>
                              <m:rPr>
                                <m:nor/>
                              </m:rP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𝐡𝐚𝐬</m:t>
                            </m:r>
                            <m:r>
                              <m:rPr>
                                <m:nor/>
                              </m:rP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𝐩𝐫𝐨𝐯𝐢𝐝𝐞𝐝𝐭𝐡𝐞𝐦</m:t>
                            </m:r>
                          </m:e>
                        </m:bar>
                      </m:e>
                      <m:lim>
                        <m:r>
                          <m:rPr>
                            <m:nor/>
                          </m:rPr>
                          <a:rPr lang="zh-CN" altLang="zh-CN" b="1">
                            <a:solidFill>
                              <a:srgbClr val="00B0F0"/>
                            </a:solidFill>
                            <a:latin typeface="楷体" panose="02010609060101010101" pitchFamily="49" charset="-122"/>
                            <a:ea typeface="楷体" panose="02010609060101010101" pitchFamily="49" charset="-122"/>
                            <a:cs typeface="Times New Roman" panose="02020603050405020304" pitchFamily="18" charset="0"/>
                          </a:rPr>
                          <m:t>并列句</m:t>
                        </m:r>
                      </m:lim>
                    </m:limLow>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chances</a:t>
                </a:r>
                <a:r>
                  <a:rPr lang="en-US" altLang="zh-CN" b="1"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b="1"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distinguish</a:t>
                </a:r>
                <a:r>
                  <a:rPr lang="en-US" altLang="zh-CN" b="1"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between</a:t>
                </a:r>
                <a:r>
                  <a:rPr lang="en-US" altLang="zh-CN" b="1"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836712"/>
                <a:ext cx="11485848" cy="4834016"/>
              </a:xfrm>
              <a:blipFill>
                <a:blip r:embed="rId2"/>
                <a:stretch>
                  <a:fillRect l="-796" r="-849" b="-138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10073265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a:spLocks/>
          </p:cNvSpPr>
          <p:nvPr/>
        </p:nvSpPr>
        <p:spPr bwMode="auto">
          <a:xfrm>
            <a:off x="360854" y="1556792"/>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本句包含了一个并列句，其中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gi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 them a lot of exposure to human facial expressions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为非限制性定语从句，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this exposure has pro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ided them with many chances to learn to distinguish between them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为并列句。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我们来说，最可能的解释似乎是，基于他们与人类生活在一起，这让他们有很多机会接触人类的面部表情，而这种接触为他们提供了很多机会，让他们学会区分它们。</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分析.eps" descr="id:2147488127;FounderCES"/>
          <p:cNvPicPr/>
          <p:nvPr/>
        </p:nvPicPr>
        <p:blipFill>
          <a:blip r:embed="rId2"/>
          <a:stretch>
            <a:fillRect/>
          </a:stretch>
        </p:blipFill>
        <p:spPr>
          <a:xfrm>
            <a:off x="442786" y="1780844"/>
            <a:ext cx="625475" cy="296545"/>
          </a:xfrm>
          <a:prstGeom prst="rect">
            <a:avLst/>
          </a:prstGeom>
        </p:spPr>
      </p:pic>
      <p:pic>
        <p:nvPicPr>
          <p:cNvPr id="8" name="译文.eps" descr="id:2147488134;FounderCES"/>
          <p:cNvPicPr/>
          <p:nvPr/>
        </p:nvPicPr>
        <p:blipFill>
          <a:blip r:embed="rId3"/>
          <a:stretch>
            <a:fillRect/>
          </a:stretch>
        </p:blipFill>
        <p:spPr>
          <a:xfrm>
            <a:off x="440401" y="3429000"/>
            <a:ext cx="614245" cy="288032"/>
          </a:xfrm>
          <a:prstGeom prst="rect">
            <a:avLst/>
          </a:prstGeom>
        </p:spPr>
      </p:pic>
    </p:spTree>
    <p:extLst>
      <p:ext uri="{BB962C8B-B14F-4D97-AF65-F5344CB8AC3E}">
        <p14:creationId xmlns:p14="http://schemas.microsoft.com/office/powerpoint/2010/main" val="197655792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1340768"/>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impression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印象；效果，影响；压痕，印记；感想；曝光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annoyed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恼怒的；烦闷的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distinguish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区分；辨别；使杰出，使表现突出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区别，区分；辨别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recognise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认出，识别；承认；接受，认可；赞赏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确认，承认；具结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explanation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说明，解释；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辩解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sb11.eps" descr="id:2147488183;FounderCES"/>
          <p:cNvPicPr/>
          <p:nvPr/>
        </p:nvPicPr>
        <p:blipFill>
          <a:blip r:embed="rId2"/>
          <a:stretch>
            <a:fillRect/>
          </a:stretch>
        </p:blipFill>
        <p:spPr>
          <a:xfrm>
            <a:off x="406574" y="908720"/>
            <a:ext cx="2168572" cy="504056"/>
          </a:xfrm>
          <a:prstGeom prst="rect">
            <a:avLst/>
          </a:prstGeom>
        </p:spPr>
      </p:pic>
    </p:spTree>
    <p:extLst>
      <p:ext uri="{BB962C8B-B14F-4D97-AF65-F5344CB8AC3E}">
        <p14:creationId xmlns:p14="http://schemas.microsoft.com/office/powerpoint/2010/main" val="316751307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1340768"/>
            <a:ext cx="11485848" cy="445423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content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内容，目录；满足；容量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满意的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使满意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图像；影像；肖像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的像；描绘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的形象；幻想；想象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totally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confidently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自信地；安心地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this point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这时候，此时此刻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equipped with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配备有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；装备有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exposure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暴露；曝光；揭露；陈列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sb12.eps" descr="id:2147488190;FounderCES"/>
          <p:cNvPicPr/>
          <p:nvPr/>
        </p:nvPicPr>
        <p:blipFill>
          <a:blip r:embed="rId2"/>
          <a:stretch>
            <a:fillRect/>
          </a:stretch>
        </p:blipFill>
        <p:spPr>
          <a:xfrm>
            <a:off x="339874" y="980728"/>
            <a:ext cx="1866900" cy="462915"/>
          </a:xfrm>
          <a:prstGeom prst="rect">
            <a:avLst/>
          </a:prstGeom>
        </p:spPr>
      </p:pic>
    </p:spTree>
    <p:extLst>
      <p:ext uri="{BB962C8B-B14F-4D97-AF65-F5344CB8AC3E}">
        <p14:creationId xmlns:p14="http://schemas.microsoft.com/office/powerpoint/2010/main" val="28646800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declare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表明</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宣称</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公布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87524" y="2516614"/>
            <a:ext cx="11449272" cy="1807937"/>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5" name="组合 4"/>
          <p:cNvGrpSpPr/>
          <p:nvPr/>
        </p:nvGrpSpPr>
        <p:grpSpPr>
          <a:xfrm>
            <a:off x="555339" y="2294851"/>
            <a:ext cx="11151159" cy="598551"/>
            <a:chOff x="555339" y="1278285"/>
            <a:chExt cx="11151159" cy="598551"/>
          </a:xfrm>
        </p:grpSpPr>
        <p:pic>
          <p:nvPicPr>
            <p:cNvPr id="6"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7"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8"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9" name="内容占位符 1"/>
          <p:cNvSpPr txBox="1">
            <a:spLocks/>
          </p:cNvSpPr>
          <p:nvPr/>
        </p:nvSpPr>
        <p:spPr bwMode="auto">
          <a:xfrm>
            <a:off x="360854" y="253336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felt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她听到托尼一本正经地说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第二天他不想离开她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而且他并不满足于仅仅使她开心。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12456322"/>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6E1EF"/>
        </a:solidFill>
        <a:ln w="19050" algn="ctr">
          <a:no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401</TotalTime>
  <Words>5916</Words>
  <Application>Microsoft Office PowerPoint</Application>
  <PresentationFormat>自定义</PresentationFormat>
  <Paragraphs>421</Paragraphs>
  <Slides>84</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84</vt:i4>
      </vt:variant>
    </vt:vector>
  </HeadingPairs>
  <TitlesOfParts>
    <vt:vector size="96" baseType="lpstr">
      <vt:lpstr>MS Mincho</vt:lpstr>
      <vt:lpstr>黑体</vt:lpstr>
      <vt:lpstr>楷体</vt:lpstr>
      <vt:lpstr>宋体</vt:lpstr>
      <vt:lpstr>微软雅黑</vt:lpstr>
      <vt:lpstr>Arial</vt:lpstr>
      <vt:lpstr>Book Antiqua</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432</cp:revision>
  <dcterms:created xsi:type="dcterms:W3CDTF">2020-11-06T05:24:00Z</dcterms:created>
  <dcterms:modified xsi:type="dcterms:W3CDTF">2025-11-02T08:58:43Z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